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handoutMasterIdLst>
    <p:handoutMasterId r:id="rId48"/>
  </p:handoutMasterIdLst>
  <p:sldIdLst>
    <p:sldId id="303" r:id="rId3"/>
    <p:sldId id="301" r:id="rId4"/>
    <p:sldId id="282" r:id="rId5"/>
    <p:sldId id="355" r:id="rId7"/>
    <p:sldId id="412" r:id="rId8"/>
    <p:sldId id="353" r:id="rId9"/>
    <p:sldId id="337" r:id="rId10"/>
    <p:sldId id="286" r:id="rId11"/>
    <p:sldId id="338" r:id="rId12"/>
    <p:sldId id="413" r:id="rId13"/>
    <p:sldId id="414" r:id="rId14"/>
    <p:sldId id="416" r:id="rId15"/>
    <p:sldId id="415" r:id="rId16"/>
    <p:sldId id="417" r:id="rId17"/>
    <p:sldId id="418" r:id="rId18"/>
    <p:sldId id="367" r:id="rId19"/>
    <p:sldId id="377" r:id="rId20"/>
    <p:sldId id="419" r:id="rId21"/>
    <p:sldId id="420" r:id="rId22"/>
    <p:sldId id="421" r:id="rId23"/>
    <p:sldId id="422" r:id="rId24"/>
    <p:sldId id="424" r:id="rId25"/>
    <p:sldId id="425" r:id="rId26"/>
    <p:sldId id="426" r:id="rId27"/>
    <p:sldId id="427" r:id="rId28"/>
    <p:sldId id="428" r:id="rId29"/>
    <p:sldId id="429" r:id="rId30"/>
    <p:sldId id="430" r:id="rId31"/>
    <p:sldId id="431" r:id="rId32"/>
    <p:sldId id="432" r:id="rId33"/>
    <p:sldId id="433" r:id="rId34"/>
    <p:sldId id="434" r:id="rId35"/>
    <p:sldId id="435" r:id="rId36"/>
    <p:sldId id="436" r:id="rId37"/>
    <p:sldId id="437" r:id="rId38"/>
    <p:sldId id="438" r:id="rId39"/>
    <p:sldId id="439" r:id="rId40"/>
    <p:sldId id="441" r:id="rId41"/>
    <p:sldId id="440" r:id="rId42"/>
    <p:sldId id="442" r:id="rId43"/>
    <p:sldId id="443" r:id="rId44"/>
    <p:sldId id="316" r:id="rId45"/>
    <p:sldId id="317" r:id="rId46"/>
    <p:sldId id="300" r:id="rId47"/>
  </p:sldIdLst>
  <p:sldSz cx="9144000" cy="5715000" type="screen16x10"/>
  <p:notesSz cx="6858000" cy="9144000"/>
  <p:embeddedFontLst>
    <p:embeddedFont>
      <p:font typeface="Calibri" panose="020F0502020204030204" pitchFamily="34" charset="0"/>
      <p:regular r:id="rId52"/>
      <p:bold r:id="rId53"/>
      <p:italic r:id="rId54"/>
      <p:boldItalic r:id="rId55"/>
    </p:embeddedFont>
    <p:embeddedFont>
      <p:font typeface="微软雅黑" panose="020B0503020204020204" pitchFamily="34" charset="-122"/>
      <p:regular r:id="rId56"/>
    </p:embeddedFont>
    <p:embeddedFont>
      <p:font typeface="Aharoni" panose="02010803020104030203" pitchFamily="2" charset="-79"/>
      <p:bold r:id="rId57"/>
    </p:embeddedFont>
    <p:embeddedFont>
      <p:font typeface="经典繁毛楷" panose="02010609000101010101" pitchFamily="49" charset="-122"/>
      <p:regular r:id="rId58"/>
    </p:embeddedFont>
    <p:embeddedFont>
      <p:font typeface="楷体" panose="02010609060101010101" pitchFamily="49" charset="-122"/>
      <p:regular r:id="rId59"/>
    </p:embeddedFont>
  </p:embeddedFontLst>
  <p:custDataLst>
    <p:tags r:id="rId60"/>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guide id="3" pos="5420" userDrawn="1">
          <p15:clr>
            <a:srgbClr val="A4A3A4"/>
          </p15:clr>
        </p15:guide>
        <p15:guide id="4" pos="703" userDrawn="1">
          <p15:clr>
            <a:srgbClr val="A4A3A4"/>
          </p15:clr>
        </p15:guide>
        <p15:guide id="5" pos="49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772C03"/>
    <a:srgbClr val="A71F13"/>
    <a:srgbClr val="FCF8D7"/>
    <a:srgbClr val="55296C"/>
    <a:srgbClr val="A4946C"/>
    <a:srgbClr val="007AB0"/>
    <a:srgbClr val="8EC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202" autoAdjust="0"/>
    <p:restoredTop sz="94660"/>
  </p:normalViewPr>
  <p:slideViewPr>
    <p:cSldViewPr showGuides="1">
      <p:cViewPr>
        <p:scale>
          <a:sx n="90" d="100"/>
          <a:sy n="90" d="100"/>
        </p:scale>
        <p:origin x="-1032" y="-396"/>
      </p:cViewPr>
      <p:guideLst>
        <p:guide orient="horz" pos="1800"/>
        <p:guide pos="2880"/>
        <p:guide pos="5420"/>
        <p:guide pos="703"/>
        <p:guide pos="4921"/>
      </p:guideLst>
    </p:cSldViewPr>
  </p:slideViewPr>
  <p:notesTextViewPr>
    <p:cViewPr>
      <p:scale>
        <a:sx n="1" d="1"/>
        <a:sy n="1" d="1"/>
      </p:scale>
      <p:origin x="0" y="0"/>
    </p:cViewPr>
  </p:notesTextViewPr>
  <p:sorterViewPr>
    <p:cViewPr>
      <p:scale>
        <a:sx n="125" d="100"/>
        <a:sy n="125" d="100"/>
      </p:scale>
      <p:origin x="0" y="0"/>
    </p:cViewPr>
  </p:sorterViewPr>
  <p:notesViewPr>
    <p:cSldViewPr>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notesMaster" Target="notesMasters/notesMaster1.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F1AEB4A-AEFC-41D2-9326-42F64AC97409}"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5AC3056E-C548-4068-928A-E6F6A3807197}"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5B0A336-2B33-48EA-BBFD-D03F0799B66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4DE4397E-E099-4D08-AB54-47C878E61BCC}"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1775357"/>
            <a:ext cx="7772401" cy="1225021"/>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238501"/>
            <a:ext cx="6400800" cy="1460500"/>
          </a:xfrm>
          <a:prstGeom prst="rect">
            <a:avLst/>
          </a:prstGeom>
        </p:spPr>
        <p:txBody>
          <a:bodyPr/>
          <a:lstStyle>
            <a:lvl1pPr marL="0" indent="0" algn="ctr">
              <a:buNone/>
              <a:defRPr>
                <a:solidFill>
                  <a:schemeClr val="tx1">
                    <a:tint val="75000"/>
                  </a:schemeClr>
                </a:solidFill>
              </a:defRPr>
            </a:lvl1pPr>
            <a:lvl2pPr marL="485775" indent="0" algn="ctr">
              <a:buNone/>
              <a:defRPr>
                <a:solidFill>
                  <a:schemeClr val="tx1">
                    <a:tint val="75000"/>
                  </a:schemeClr>
                </a:solidFill>
              </a:defRPr>
            </a:lvl2pPr>
            <a:lvl3pPr marL="972185" indent="0" algn="ctr">
              <a:buNone/>
              <a:defRPr>
                <a:solidFill>
                  <a:schemeClr val="tx1">
                    <a:tint val="75000"/>
                  </a:schemeClr>
                </a:solidFill>
              </a:defRPr>
            </a:lvl3pPr>
            <a:lvl4pPr marL="1457960" indent="0" algn="ctr">
              <a:buNone/>
              <a:defRPr>
                <a:solidFill>
                  <a:schemeClr val="tx1">
                    <a:tint val="75000"/>
                  </a:schemeClr>
                </a:solidFill>
              </a:defRPr>
            </a:lvl4pPr>
            <a:lvl5pPr marL="1944370" indent="0" algn="ctr">
              <a:buNone/>
              <a:defRPr>
                <a:solidFill>
                  <a:schemeClr val="tx1">
                    <a:tint val="75000"/>
                  </a:schemeClr>
                </a:solidFill>
              </a:defRPr>
            </a:lvl5pPr>
            <a:lvl6pPr marL="2430145" indent="0" algn="ctr">
              <a:buNone/>
              <a:defRPr>
                <a:solidFill>
                  <a:schemeClr val="tx1">
                    <a:tint val="75000"/>
                  </a:schemeClr>
                </a:solidFill>
              </a:defRPr>
            </a:lvl6pPr>
            <a:lvl7pPr marL="2916555" indent="0" algn="ctr">
              <a:buNone/>
              <a:defRPr>
                <a:solidFill>
                  <a:schemeClr val="tx1">
                    <a:tint val="75000"/>
                  </a:schemeClr>
                </a:solidFill>
              </a:defRPr>
            </a:lvl7pPr>
            <a:lvl8pPr marL="3402330" indent="0" algn="ctr">
              <a:buNone/>
              <a:defRPr>
                <a:solidFill>
                  <a:schemeClr val="tx1">
                    <a:tint val="75000"/>
                  </a:schemeClr>
                </a:solidFill>
              </a:defRPr>
            </a:lvl8pPr>
            <a:lvl9pPr marL="38881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07F6E8AF-E24F-4BCB-9F6F-28DBDC224385}"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0BEF2BCA-25E3-42DF-AD48-67CB3D87AD8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2" y="1333500"/>
            <a:ext cx="8229600" cy="3771636"/>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3750D93-1766-4370-966D-42509502E76E}"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68655C1-D9CB-4A84-8783-39BDF89DF80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1" y="330730"/>
            <a:ext cx="1543051" cy="704320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4" y="330730"/>
            <a:ext cx="4476751" cy="704320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20047CA7-7FDE-459A-BC89-16AA41F170DC}"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79056B72-6B1C-4CA2-A824-4AB8DAE53A9E}"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5" y="3672418"/>
            <a:ext cx="7772401" cy="1135063"/>
          </a:xfrm>
          <a:prstGeom prst="rect">
            <a:avLst/>
          </a:prstGeom>
        </p:spPr>
        <p:txBody>
          <a:bodyPr anchor="t"/>
          <a:lstStyle>
            <a:lvl1pPr algn="l">
              <a:defRPr sz="4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5" y="2422261"/>
            <a:ext cx="7772401" cy="1250156"/>
          </a:xfrm>
          <a:prstGeom prst="rect">
            <a:avLst/>
          </a:prstGeom>
        </p:spPr>
        <p:txBody>
          <a:bodyPr anchor="b"/>
          <a:lstStyle>
            <a:lvl1pPr marL="0" indent="0">
              <a:buNone/>
              <a:defRPr sz="2100">
                <a:solidFill>
                  <a:schemeClr val="tx1">
                    <a:tint val="75000"/>
                  </a:schemeClr>
                </a:solidFill>
              </a:defRPr>
            </a:lvl1pPr>
            <a:lvl2pPr marL="485775" indent="0">
              <a:buNone/>
              <a:defRPr sz="1900">
                <a:solidFill>
                  <a:schemeClr val="tx1">
                    <a:tint val="75000"/>
                  </a:schemeClr>
                </a:solidFill>
              </a:defRPr>
            </a:lvl2pPr>
            <a:lvl3pPr marL="972185" indent="0">
              <a:buNone/>
              <a:defRPr sz="1700">
                <a:solidFill>
                  <a:schemeClr val="tx1">
                    <a:tint val="75000"/>
                  </a:schemeClr>
                </a:solidFill>
              </a:defRPr>
            </a:lvl3pPr>
            <a:lvl4pPr marL="1457960" indent="0">
              <a:buNone/>
              <a:defRPr sz="1500">
                <a:solidFill>
                  <a:schemeClr val="tx1">
                    <a:tint val="75000"/>
                  </a:schemeClr>
                </a:solidFill>
              </a:defRPr>
            </a:lvl4pPr>
            <a:lvl5pPr marL="1944370" indent="0">
              <a:buNone/>
              <a:defRPr sz="1500">
                <a:solidFill>
                  <a:schemeClr val="tx1">
                    <a:tint val="75000"/>
                  </a:schemeClr>
                </a:solidFill>
              </a:defRPr>
            </a:lvl5pPr>
            <a:lvl6pPr marL="2430145" indent="0">
              <a:buNone/>
              <a:defRPr sz="1500">
                <a:solidFill>
                  <a:schemeClr val="tx1">
                    <a:tint val="75000"/>
                  </a:schemeClr>
                </a:solidFill>
              </a:defRPr>
            </a:lvl6pPr>
            <a:lvl7pPr marL="2916555" indent="0">
              <a:buNone/>
              <a:defRPr sz="1500">
                <a:solidFill>
                  <a:schemeClr val="tx1">
                    <a:tint val="75000"/>
                  </a:schemeClr>
                </a:solidFill>
              </a:defRPr>
            </a:lvl7pPr>
            <a:lvl8pPr marL="3402330" indent="0">
              <a:buNone/>
              <a:defRPr sz="1500">
                <a:solidFill>
                  <a:schemeClr val="tx1">
                    <a:tint val="75000"/>
                  </a:schemeClr>
                </a:solidFill>
              </a:defRPr>
            </a:lvl8pPr>
            <a:lvl9pPr marL="388810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40CDE6A-8D12-446C-BA96-4B51A018CDE1}"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89FB6924-0012-4A79-A1AF-27C8FD03916B}"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5052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714D6E-76D1-4BAB-BE98-05B92F0B7748}"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3BF5422-673C-4730-9846-C0A14143012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279261"/>
            <a:ext cx="4040188"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3" y="1812397"/>
            <a:ext cx="4040188"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9" y="1279261"/>
            <a:ext cx="4041775"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9" y="1812397"/>
            <a:ext cx="4041775"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082660-F0B9-4659-BE6E-699FF4DF9A67}" type="datetime1">
              <a:rPr lang="zh-CN" altLang="en-US"/>
            </a:fld>
            <a:endParaRPr lang="zh-CN" altLang="en-US"/>
          </a:p>
        </p:txBody>
      </p:sp>
      <p:sp>
        <p:nvSpPr>
          <p:cNvPr id="8"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046EF35B-251A-4461-A0BF-A256A97614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8274A1-F640-42BC-B702-BB249A95A0DA}" type="datetime1">
              <a:rPr lang="zh-CN" altLang="en-US"/>
            </a:fld>
            <a:endParaRPr lang="zh-CN" altLang="en-US"/>
          </a:p>
        </p:txBody>
      </p:sp>
      <p:sp>
        <p:nvSpPr>
          <p:cNvPr id="4"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732588" y="5233988"/>
            <a:ext cx="2132012" cy="303212"/>
          </a:xfrm>
        </p:spPr>
        <p:txBody>
          <a:bodyPr/>
          <a:lstStyle>
            <a:lvl1pPr>
              <a:defRPr>
                <a:solidFill>
                  <a:srgbClr val="000000"/>
                </a:solidFill>
              </a:defRPr>
            </a:lvl1pPr>
          </a:lstStyle>
          <a:p>
            <a:fld id="{B74F44B1-B9D3-4D7E-81F3-32341352D6D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6562D6-B388-4F8A-9EA0-CDB1DB52F556}" type="datetime1">
              <a:rPr lang="zh-CN" altLang="en-US"/>
            </a:fld>
            <a:endParaRPr lang="zh-CN" altLang="en-US"/>
          </a:p>
        </p:txBody>
      </p:sp>
      <p:sp>
        <p:nvSpPr>
          <p:cNvPr id="3"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48F9528E-ED24-4E0F-A2EB-792AE91A4D28}"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4" cy="968375"/>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4" y="227543"/>
            <a:ext cx="5111751" cy="4877595"/>
          </a:xfrm>
          <a:prstGeom prst="rect">
            <a:avLst/>
          </a:prstGeo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195918"/>
            <a:ext cx="3008314" cy="3909219"/>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8C668E16-6915-47CC-9265-4A3A1251BE1B}"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8D9E96B0-17E5-4E8D-AB26-8FA35DFC4CC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a:lstStyle>
            <a:lvl1pPr marL="0" indent="0">
              <a:buNone/>
              <a:defRPr sz="3400"/>
            </a:lvl1pPr>
            <a:lvl2pPr marL="485775" indent="0">
              <a:buNone/>
              <a:defRPr sz="3000"/>
            </a:lvl2pPr>
            <a:lvl3pPr marL="972185" indent="0">
              <a:buNone/>
              <a:defRPr sz="2600"/>
            </a:lvl3pPr>
            <a:lvl4pPr marL="1457960" indent="0">
              <a:buNone/>
              <a:defRPr sz="2100"/>
            </a:lvl4pPr>
            <a:lvl5pPr marL="1944370" indent="0">
              <a:buNone/>
              <a:defRPr sz="2100"/>
            </a:lvl5pPr>
            <a:lvl6pPr marL="2430145" indent="0">
              <a:buNone/>
              <a:defRPr sz="2100"/>
            </a:lvl6pPr>
            <a:lvl7pPr marL="2916555" indent="0">
              <a:buNone/>
              <a:defRPr sz="2100"/>
            </a:lvl7pPr>
            <a:lvl8pPr marL="3402330" indent="0">
              <a:buNone/>
              <a:defRPr sz="2100"/>
            </a:lvl8pPr>
            <a:lvl9pPr marL="3888105" indent="0">
              <a:buNone/>
              <a:defRPr sz="21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BE2EB63-1496-4F10-B9AA-601C06943D2D}"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289550"/>
            <a:ext cx="2133600" cy="304800"/>
          </a:xfrm>
        </p:spPr>
        <p:txBody>
          <a:bodyPr/>
          <a:lstStyle>
            <a:lvl1pPr>
              <a:defRPr>
                <a:solidFill>
                  <a:srgbClr val="000000"/>
                </a:solidFill>
              </a:defRPr>
            </a:lvl1pPr>
          </a:lstStyle>
          <a:p>
            <a:fld id="{715A6020-3DCC-4997-A86B-479523A4443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8D7"/>
        </a:solidFill>
        <a:effectLst/>
      </p:bgPr>
    </p:bg>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373CCE81-06BF-472B-BEA2-B659800C0E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71550" rtl="0" eaLnBrk="0" fontAlgn="base" hangingPunct="0">
        <a:spcBef>
          <a:spcPct val="0"/>
        </a:spcBef>
        <a:spcAft>
          <a:spcPct val="0"/>
        </a:spcAft>
        <a:defRPr sz="4700" kern="1200">
          <a:solidFill>
            <a:schemeClr val="tx1"/>
          </a:solidFill>
          <a:latin typeface="+mj-lt"/>
          <a:ea typeface="+mj-ea"/>
          <a:cs typeface="+mj-cs"/>
        </a:defRPr>
      </a:lvl1pPr>
      <a:lvl2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2pPr>
      <a:lvl3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3pPr>
      <a:lvl4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4pPr>
      <a:lvl5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5pPr>
      <a:lvl6pPr marL="4572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6pPr>
      <a:lvl7pPr marL="9144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7pPr>
      <a:lvl8pPr marL="13716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8pPr>
      <a:lvl9pPr marL="18288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9pPr>
    </p:titleStyle>
    <p:bodyStyle>
      <a:lvl1pPr marL="363855" indent="-363855" algn="l" defTabSz="971550"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9305" indent="-303530" algn="l" defTabSz="971550" rtl="0" eaLnBrk="0" fontAlgn="base" hangingPunct="0">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14755" indent="-243205" algn="l" defTabSz="97155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00530"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86305"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7335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12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53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31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72185" rtl="0" eaLnBrk="1" latinLnBrk="0" hangingPunct="1">
        <a:defRPr sz="1900" kern="1200">
          <a:solidFill>
            <a:schemeClr val="tx1"/>
          </a:solidFill>
          <a:latin typeface="+mn-lt"/>
          <a:ea typeface="+mn-ea"/>
          <a:cs typeface="+mn-cs"/>
        </a:defRPr>
      </a:lvl1pPr>
      <a:lvl2pPr marL="485775" algn="l" defTabSz="972185" rtl="0" eaLnBrk="1" latinLnBrk="0" hangingPunct="1">
        <a:defRPr sz="1900" kern="1200">
          <a:solidFill>
            <a:schemeClr val="tx1"/>
          </a:solidFill>
          <a:latin typeface="+mn-lt"/>
          <a:ea typeface="+mn-ea"/>
          <a:cs typeface="+mn-cs"/>
        </a:defRPr>
      </a:lvl2pPr>
      <a:lvl3pPr marL="972185" algn="l" defTabSz="972185" rtl="0" eaLnBrk="1" latinLnBrk="0" hangingPunct="1">
        <a:defRPr sz="1900" kern="1200">
          <a:solidFill>
            <a:schemeClr val="tx1"/>
          </a:solidFill>
          <a:latin typeface="+mn-lt"/>
          <a:ea typeface="+mn-ea"/>
          <a:cs typeface="+mn-cs"/>
        </a:defRPr>
      </a:lvl3pPr>
      <a:lvl4pPr marL="1457960" algn="l" defTabSz="972185" rtl="0" eaLnBrk="1" latinLnBrk="0" hangingPunct="1">
        <a:defRPr sz="1900" kern="1200">
          <a:solidFill>
            <a:schemeClr val="tx1"/>
          </a:solidFill>
          <a:latin typeface="+mn-lt"/>
          <a:ea typeface="+mn-ea"/>
          <a:cs typeface="+mn-cs"/>
        </a:defRPr>
      </a:lvl4pPr>
      <a:lvl5pPr marL="1944370" algn="l" defTabSz="972185" rtl="0" eaLnBrk="1" latinLnBrk="0" hangingPunct="1">
        <a:defRPr sz="1900" kern="1200">
          <a:solidFill>
            <a:schemeClr val="tx1"/>
          </a:solidFill>
          <a:latin typeface="+mn-lt"/>
          <a:ea typeface="+mn-ea"/>
          <a:cs typeface="+mn-cs"/>
        </a:defRPr>
      </a:lvl5pPr>
      <a:lvl6pPr marL="2430145" algn="l" defTabSz="972185" rtl="0" eaLnBrk="1" latinLnBrk="0" hangingPunct="1">
        <a:defRPr sz="1900" kern="1200">
          <a:solidFill>
            <a:schemeClr val="tx1"/>
          </a:solidFill>
          <a:latin typeface="+mn-lt"/>
          <a:ea typeface="+mn-ea"/>
          <a:cs typeface="+mn-cs"/>
        </a:defRPr>
      </a:lvl6pPr>
      <a:lvl7pPr marL="2916555" algn="l" defTabSz="972185" rtl="0" eaLnBrk="1" latinLnBrk="0" hangingPunct="1">
        <a:defRPr sz="1900" kern="1200">
          <a:solidFill>
            <a:schemeClr val="tx1"/>
          </a:solidFill>
          <a:latin typeface="+mn-lt"/>
          <a:ea typeface="+mn-ea"/>
          <a:cs typeface="+mn-cs"/>
        </a:defRPr>
      </a:lvl7pPr>
      <a:lvl8pPr marL="3402330" algn="l" defTabSz="972185" rtl="0" eaLnBrk="1" latinLnBrk="0" hangingPunct="1">
        <a:defRPr sz="1900" kern="1200">
          <a:solidFill>
            <a:schemeClr val="tx1"/>
          </a:solidFill>
          <a:latin typeface="+mn-lt"/>
          <a:ea typeface="+mn-ea"/>
          <a:cs typeface="+mn-cs"/>
        </a:defRPr>
      </a:lvl8pPr>
      <a:lvl9pPr marL="3888105" algn="l" defTabSz="97218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hyperlink" Target="chinatodaynews_017_MERGING_EAST_INTO_WEST.mp4" TargetMode="External"/><Relationship Id="rId2" Type="http://schemas.openxmlformats.org/officeDocument/2006/relationships/image" Target="../media/image22.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hyperlink" Target="3_phases_of_China&#8217;s_manned_space_program.mp4" TargetMode="External"/><Relationship Id="rId2" Type="http://schemas.openxmlformats.org/officeDocument/2006/relationships/image" Target="../media/image5.png"/><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jpeg"/><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2500298" y="928674"/>
            <a:ext cx="4105291" cy="4083797"/>
          </a:xfrm>
          <a:prstGeom prst="rect">
            <a:avLst/>
          </a:prstGeom>
          <a:noFill/>
          <a:ln w="9525">
            <a:noFill/>
            <a:miter lim="800000"/>
            <a:headEnd/>
            <a:tailEnd/>
          </a:ln>
          <a:effectLst/>
        </p:spPr>
      </p:pic>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2"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1924050"/>
          </a:xfrm>
          <a:prstGeom prst="rect">
            <a:avLst/>
          </a:prstGeom>
          <a:noFill/>
          <a:ln w="9525">
            <a:noFill/>
            <a:miter lim="800000"/>
            <a:headEnd/>
            <a:tailEnd/>
          </a:ln>
        </p:spPr>
      </p:pic>
      <p:sp>
        <p:nvSpPr>
          <p:cNvPr id="17" name="圆角矩形 16"/>
          <p:cNvSpPr/>
          <p:nvPr/>
        </p:nvSpPr>
        <p:spPr>
          <a:xfrm>
            <a:off x="3428992" y="2357434"/>
            <a:ext cx="2214578" cy="1428760"/>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Chapter </a:t>
            </a:r>
            <a:r>
              <a:rPr lang="en-US" altLang="zh-CN" sz="32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5</a:t>
            </a:r>
            <a:endParaRPr lang="en-US" altLang="zh-CN" sz="32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Science &amp; Technology</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Four Great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428992" y="1000112"/>
            <a:ext cx="2318520" cy="461665"/>
          </a:xfrm>
          <a:prstGeom prst="rect">
            <a:avLst/>
          </a:prstGeom>
        </p:spPr>
        <p:txBody>
          <a:bodyPr wrap="none">
            <a:spAutoFit/>
          </a:bodyPr>
          <a:lstStyle/>
          <a:p>
            <a:r>
              <a:rPr lang="en-US" altLang="zh-CN" sz="2400" b="1" dirty="0" smtClean="0">
                <a:solidFill>
                  <a:schemeClr val="accent6">
                    <a:lumMod val="50000"/>
                  </a:schemeClr>
                </a:solidFill>
              </a:rPr>
              <a:t>Compass Vehicle</a:t>
            </a:r>
            <a:endParaRPr lang="zh-CN" altLang="en-US" sz="2400" b="1"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714348" y="1936057"/>
            <a:ext cx="5214974" cy="2278765"/>
          </a:xfrm>
          <a:prstGeom prst="rect">
            <a:avLst/>
          </a:prstGeom>
        </p:spPr>
        <p:txBody>
          <a:bodyPr wrap="square">
            <a:spAutoFit/>
          </a:bodyPr>
          <a:lstStyle/>
          <a:p>
            <a:pPr>
              <a:lnSpc>
                <a:spcPct val="120000"/>
              </a:lnSpc>
              <a:buFont typeface="Arial" panose="020B0604020202020204" pitchFamily="34" charset="0"/>
              <a:buChar char="•"/>
            </a:pPr>
            <a:r>
              <a:rPr lang="en-US" altLang="zh-CN" sz="2400" dirty="0" smtClean="0"/>
              <a:t> equipped with gear wheels and a </a:t>
            </a:r>
            <a:endParaRPr lang="en-US" altLang="zh-CN" sz="2400" dirty="0" smtClean="0"/>
          </a:p>
          <a:p>
            <a:pPr>
              <a:lnSpc>
                <a:spcPct val="120000"/>
              </a:lnSpc>
            </a:pPr>
            <a:r>
              <a:rPr lang="en-US" altLang="zh-CN" sz="2400" dirty="0" smtClean="0"/>
              <a:t>  wooden figure </a:t>
            </a:r>
            <a:endParaRPr lang="en-US" altLang="zh-CN" sz="2400" dirty="0" smtClean="0"/>
          </a:p>
          <a:p>
            <a:pPr>
              <a:lnSpc>
                <a:spcPct val="120000"/>
              </a:lnSpc>
              <a:buFont typeface="Arial" panose="020B0604020202020204" pitchFamily="34" charset="0"/>
              <a:buChar char="•"/>
            </a:pPr>
            <a:r>
              <a:rPr lang="en-US" altLang="zh-CN" sz="2400" dirty="0" smtClean="0"/>
              <a:t> always points south </a:t>
            </a:r>
            <a:endParaRPr lang="en-US" altLang="zh-CN" sz="2400" dirty="0" smtClean="0"/>
          </a:p>
          <a:p>
            <a:pPr>
              <a:lnSpc>
                <a:spcPct val="120000"/>
              </a:lnSpc>
              <a:buFont typeface="Arial" panose="020B0604020202020204" pitchFamily="34" charset="0"/>
              <a:buChar char="•"/>
            </a:pPr>
            <a:r>
              <a:rPr lang="en-US" altLang="zh-CN" sz="2400" dirty="0" smtClean="0"/>
              <a:t> an earlier and more primitive form of </a:t>
            </a:r>
            <a:endParaRPr lang="en-US" altLang="zh-CN" sz="2400" dirty="0" smtClean="0"/>
          </a:p>
          <a:p>
            <a:pPr>
              <a:lnSpc>
                <a:spcPct val="120000"/>
              </a:lnSpc>
            </a:pPr>
            <a:r>
              <a:rPr lang="en-US" altLang="zh-CN" sz="2400" dirty="0" smtClean="0"/>
              <a:t>  compass </a:t>
            </a:r>
            <a:endParaRPr lang="en-US" altLang="zh-CN" sz="2400" dirty="0" smtClean="0"/>
          </a:p>
        </p:txBody>
      </p:sp>
      <p:pic>
        <p:nvPicPr>
          <p:cNvPr id="14" name="Picture 7" descr="20064261048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00760" y="1738454"/>
            <a:ext cx="2428892" cy="30478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slide(fromBottom)">
                                      <p:cBhvr>
                                        <p:cTn id="34"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Four Great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786182" y="1000112"/>
            <a:ext cx="1696683" cy="461665"/>
          </a:xfrm>
          <a:prstGeom prst="rect">
            <a:avLst/>
          </a:prstGeom>
        </p:spPr>
        <p:txBody>
          <a:bodyPr wrap="none">
            <a:spAutoFit/>
          </a:bodyPr>
          <a:lstStyle/>
          <a:p>
            <a:r>
              <a:rPr lang="en-US" altLang="zh-CN" sz="2400" b="1" dirty="0" smtClean="0">
                <a:solidFill>
                  <a:schemeClr val="accent6">
                    <a:lumMod val="50000"/>
                  </a:schemeClr>
                </a:solidFill>
              </a:rPr>
              <a:t>Gunpowder</a:t>
            </a:r>
            <a:endParaRPr lang="zh-CN" altLang="en-US" sz="2400" b="1"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571616"/>
            <a:ext cx="5214974" cy="3046988"/>
          </a:xfrm>
          <a:prstGeom prst="rect">
            <a:avLst/>
          </a:prstGeom>
        </p:spPr>
        <p:txBody>
          <a:bodyPr wrap="square">
            <a:spAutoFit/>
          </a:bodyPr>
          <a:lstStyle/>
          <a:p>
            <a:pPr>
              <a:buFont typeface="Arial" panose="020B0604020202020204" pitchFamily="34" charset="0"/>
              <a:buChar char="•"/>
            </a:pPr>
            <a:r>
              <a:rPr lang="en-US" altLang="zh-CN" sz="2400" dirty="0" smtClean="0"/>
              <a:t> invented by alchemists seeking the </a:t>
            </a:r>
            <a:endParaRPr lang="en-US" altLang="zh-CN" sz="2400" dirty="0" smtClean="0"/>
          </a:p>
          <a:p>
            <a:r>
              <a:rPr lang="en-US" altLang="zh-CN" sz="2400" dirty="0" smtClean="0"/>
              <a:t>  elixir of immortality </a:t>
            </a:r>
            <a:endParaRPr lang="en-US" altLang="zh-CN" sz="2400" dirty="0" smtClean="0"/>
          </a:p>
          <a:p>
            <a:pPr>
              <a:buFont typeface="Arial" panose="020B0604020202020204" pitchFamily="34" charset="0"/>
              <a:buChar char="•"/>
            </a:pPr>
            <a:r>
              <a:rPr lang="en-US" altLang="zh-CN" sz="2400" dirty="0" smtClean="0"/>
              <a:t> military applications began in the Tang </a:t>
            </a:r>
            <a:endParaRPr lang="en-US" altLang="zh-CN" sz="2400" dirty="0" smtClean="0"/>
          </a:p>
          <a:p>
            <a:r>
              <a:rPr lang="en-US" altLang="zh-CN" sz="2400" dirty="0" smtClean="0"/>
              <a:t>  dynasty </a:t>
            </a:r>
            <a:endParaRPr lang="en-US" altLang="zh-CN" sz="2400" dirty="0" smtClean="0"/>
          </a:p>
          <a:p>
            <a:pPr>
              <a:buFont typeface="Arial" panose="020B0604020202020204" pitchFamily="34" charset="0"/>
              <a:buChar char="•"/>
            </a:pPr>
            <a:r>
              <a:rPr lang="en-US" altLang="zh-CN" sz="2400" dirty="0" smtClean="0"/>
              <a:t> introduced to the Arab world and </a:t>
            </a:r>
            <a:endParaRPr lang="en-US" altLang="zh-CN" sz="2400" dirty="0" smtClean="0"/>
          </a:p>
          <a:p>
            <a:r>
              <a:rPr lang="en-US" altLang="zh-CN" sz="2400" dirty="0" smtClean="0"/>
              <a:t>  Europe in the Yuan dynasty </a:t>
            </a:r>
            <a:endParaRPr lang="en-US" altLang="zh-CN" sz="2400" dirty="0" smtClean="0"/>
          </a:p>
          <a:p>
            <a:pPr>
              <a:buFont typeface="Arial" panose="020B0604020202020204" pitchFamily="34" charset="0"/>
              <a:buChar char="•"/>
            </a:pPr>
            <a:r>
              <a:rPr lang="en-US" altLang="zh-CN" sz="2400" dirty="0" smtClean="0"/>
              <a:t> brought a series of revolutions to </a:t>
            </a:r>
            <a:endParaRPr lang="en-US" altLang="zh-CN" sz="2400" dirty="0" smtClean="0"/>
          </a:p>
          <a:p>
            <a:r>
              <a:rPr lang="en-US" altLang="zh-CN" sz="2400" dirty="0" smtClean="0"/>
              <a:t>  weapon manufacturing </a:t>
            </a:r>
            <a:endParaRPr lang="en-US" altLang="zh-CN" sz="2400" dirty="0" smtClean="0"/>
          </a:p>
        </p:txBody>
      </p:sp>
      <p:pic>
        <p:nvPicPr>
          <p:cNvPr id="86018" name="Picture 2" descr="http://pic.baike.soso.com/p/20131128/20131128165829-1146746367.jpg"/>
          <p:cNvPicPr>
            <a:picLocks noChangeAspect="1" noChangeArrowheads="1"/>
          </p:cNvPicPr>
          <p:nvPr/>
        </p:nvPicPr>
        <p:blipFill>
          <a:blip r:embed="rId2"/>
          <a:srcRect/>
          <a:stretch>
            <a:fillRect/>
          </a:stretch>
        </p:blipFill>
        <p:spPr bwMode="auto">
          <a:xfrm>
            <a:off x="6072198" y="1824805"/>
            <a:ext cx="2324096" cy="267576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1000" fill="hold"/>
                                        <p:tgtEl>
                                          <p:spTgt spid="86018"/>
                                        </p:tgtEl>
                                        <p:attrNameLst>
                                          <p:attrName>ppt_w</p:attrName>
                                        </p:attrNameLst>
                                      </p:cBhvr>
                                      <p:tavLst>
                                        <p:tav tm="0">
                                          <p:val>
                                            <p:strVal val="#ppt_w*0.70"/>
                                          </p:val>
                                        </p:tav>
                                        <p:tav tm="100000">
                                          <p:val>
                                            <p:strVal val="#ppt_w"/>
                                          </p:val>
                                        </p:tav>
                                      </p:tavLst>
                                    </p:anim>
                                    <p:anim calcmode="lin" valueType="num">
                                      <p:cBhvr>
                                        <p:cTn id="8" dur="1000" fill="hold"/>
                                        <p:tgtEl>
                                          <p:spTgt spid="86018"/>
                                        </p:tgtEl>
                                        <p:attrNameLst>
                                          <p:attrName>ppt_h</p:attrName>
                                        </p:attrNameLst>
                                      </p:cBhvr>
                                      <p:tavLst>
                                        <p:tav tm="0">
                                          <p:val>
                                            <p:strVal val="#ppt_h"/>
                                          </p:val>
                                        </p:tav>
                                        <p:tav tm="100000">
                                          <p:val>
                                            <p:strVal val="#ppt_h"/>
                                          </p:val>
                                        </p:tav>
                                      </p:tavLst>
                                    </p:anim>
                                    <p:animEffect transition="in" filter="fade">
                                      <p:cBhvr>
                                        <p:cTn id="9" dur="1000"/>
                                        <p:tgtEl>
                                          <p:spTgt spid="8601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slide(fromBottom)">
                                      <p:cBhvr>
                                        <p:cTn id="34" dur="500"/>
                                        <p:tgtEl>
                                          <p:spTgt spid="1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animEffect transition="in" filter="slide(fromBottom)">
                                      <p:cBhvr>
                                        <p:cTn id="39" dur="500"/>
                                        <p:tgtEl>
                                          <p:spTgt spid="1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13">
                                            <p:txEl>
                                              <p:pRg st="6" end="6"/>
                                            </p:txEl>
                                          </p:spTgt>
                                        </p:tgtEl>
                                        <p:attrNameLst>
                                          <p:attrName>style.visibility</p:attrName>
                                        </p:attrNameLst>
                                      </p:cBhvr>
                                      <p:to>
                                        <p:strVal val="visible"/>
                                      </p:to>
                                    </p:set>
                                    <p:animEffect transition="in" filter="slide(fromBottom)">
                                      <p:cBhvr>
                                        <p:cTn id="44" dur="500"/>
                                        <p:tgtEl>
                                          <p:spTgt spid="1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3">
                                            <p:txEl>
                                              <p:pRg st="7" end="7"/>
                                            </p:txEl>
                                          </p:spTgt>
                                        </p:tgtEl>
                                        <p:attrNameLst>
                                          <p:attrName>style.visibility</p:attrName>
                                        </p:attrNameLst>
                                      </p:cBhvr>
                                      <p:to>
                                        <p:strVal val="visible"/>
                                      </p:to>
                                    </p:set>
                                    <p:animEffect transition="in" filter="slide(fromBottom)">
                                      <p:cBhvr>
                                        <p:cTn id="49"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Four Great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786182" y="1000112"/>
            <a:ext cx="1954766" cy="461665"/>
          </a:xfrm>
          <a:prstGeom prst="rect">
            <a:avLst/>
          </a:prstGeom>
        </p:spPr>
        <p:txBody>
          <a:bodyPr wrap="none">
            <a:spAutoFit/>
          </a:bodyPr>
          <a:lstStyle/>
          <a:p>
            <a:r>
              <a:rPr lang="en-US" altLang="zh-CN" sz="2400" b="1" dirty="0" smtClean="0">
                <a:solidFill>
                  <a:schemeClr val="accent6">
                    <a:lumMod val="50000"/>
                  </a:schemeClr>
                </a:solidFill>
              </a:rPr>
              <a:t>Paper-making</a:t>
            </a:r>
            <a:endParaRPr lang="zh-CN" altLang="en-US" sz="2400" b="1"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571616"/>
            <a:ext cx="7715304" cy="1569660"/>
          </a:xfrm>
          <a:prstGeom prst="rect">
            <a:avLst/>
          </a:prstGeom>
        </p:spPr>
        <p:txBody>
          <a:bodyPr wrap="square">
            <a:spAutoFit/>
          </a:bodyPr>
          <a:lstStyle/>
          <a:p>
            <a:pPr>
              <a:buFont typeface="Arial" panose="020B0604020202020204" pitchFamily="34" charset="0"/>
              <a:buChar char="•"/>
            </a:pPr>
            <a:r>
              <a:rPr lang="en-US" altLang="zh-CN" sz="2400" dirty="0" smtClean="0"/>
              <a:t> invented by </a:t>
            </a:r>
            <a:r>
              <a:rPr lang="en-US" altLang="zh-CN" sz="2400" dirty="0" err="1" smtClean="0"/>
              <a:t>Cai</a:t>
            </a:r>
            <a:r>
              <a:rPr lang="en-US" altLang="zh-CN" sz="2400" dirty="0" smtClean="0"/>
              <a:t> </a:t>
            </a:r>
            <a:r>
              <a:rPr lang="en-US" altLang="zh-CN" sz="2400" dirty="0" err="1" smtClean="0"/>
              <a:t>Lun</a:t>
            </a:r>
            <a:r>
              <a:rPr lang="en-US" altLang="zh-CN" sz="2400" dirty="0" smtClean="0"/>
              <a:t> using cheap materials such as bark, </a:t>
            </a:r>
            <a:endParaRPr lang="en-US" altLang="zh-CN" sz="2400" dirty="0" smtClean="0"/>
          </a:p>
          <a:p>
            <a:r>
              <a:rPr lang="en-US" altLang="zh-CN" sz="2400" dirty="0" smtClean="0"/>
              <a:t>  hemp, rags, and other materials </a:t>
            </a:r>
            <a:endParaRPr lang="en-US" altLang="zh-CN" sz="2400" dirty="0" smtClean="0"/>
          </a:p>
          <a:p>
            <a:pPr>
              <a:buFont typeface="Arial" panose="020B0604020202020204" pitchFamily="34" charset="0"/>
              <a:buChar char="•"/>
            </a:pPr>
            <a:r>
              <a:rPr lang="en-US" altLang="zh-CN" sz="2400" dirty="0" smtClean="0"/>
              <a:t> introduced to the world, contributing the dissemination of </a:t>
            </a:r>
            <a:endParaRPr lang="en-US" altLang="zh-CN" sz="2400" dirty="0" smtClean="0"/>
          </a:p>
          <a:p>
            <a:r>
              <a:rPr lang="en-US" altLang="zh-CN" sz="2400" dirty="0" smtClean="0"/>
              <a:t>  knowledge</a:t>
            </a:r>
            <a:endParaRPr lang="en-US" altLang="zh-CN" sz="2400" dirty="0" smtClean="0"/>
          </a:p>
        </p:txBody>
      </p:sp>
      <p:pic>
        <p:nvPicPr>
          <p:cNvPr id="89092" name="Picture 4" descr="http://gongyi.sinaimg.cn/2012/0702/U3511P650DT20120702151236.jpg"/>
          <p:cNvPicPr>
            <a:picLocks noChangeAspect="1" noChangeArrowheads="1"/>
          </p:cNvPicPr>
          <p:nvPr/>
        </p:nvPicPr>
        <p:blipFill>
          <a:blip r:embed="rId2"/>
          <a:srcRect/>
          <a:stretch>
            <a:fillRect/>
          </a:stretch>
        </p:blipFill>
        <p:spPr bwMode="auto">
          <a:xfrm>
            <a:off x="1071538" y="3500442"/>
            <a:ext cx="7215641" cy="152184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p:cTn id="7" dur="1000" fill="hold"/>
                                        <p:tgtEl>
                                          <p:spTgt spid="89092"/>
                                        </p:tgtEl>
                                        <p:attrNameLst>
                                          <p:attrName>ppt_w</p:attrName>
                                        </p:attrNameLst>
                                      </p:cBhvr>
                                      <p:tavLst>
                                        <p:tav tm="0">
                                          <p:val>
                                            <p:strVal val="#ppt_w*0.70"/>
                                          </p:val>
                                        </p:tav>
                                        <p:tav tm="100000">
                                          <p:val>
                                            <p:strVal val="#ppt_w"/>
                                          </p:val>
                                        </p:tav>
                                      </p:tavLst>
                                    </p:anim>
                                    <p:anim calcmode="lin" valueType="num">
                                      <p:cBhvr>
                                        <p:cTn id="8" dur="1000" fill="hold"/>
                                        <p:tgtEl>
                                          <p:spTgt spid="89092"/>
                                        </p:tgtEl>
                                        <p:attrNameLst>
                                          <p:attrName>ppt_h</p:attrName>
                                        </p:attrNameLst>
                                      </p:cBhvr>
                                      <p:tavLst>
                                        <p:tav tm="0">
                                          <p:val>
                                            <p:strVal val="#ppt_h"/>
                                          </p:val>
                                        </p:tav>
                                        <p:tav tm="100000">
                                          <p:val>
                                            <p:strVal val="#ppt_h"/>
                                          </p:val>
                                        </p:tav>
                                      </p:tavLst>
                                    </p:anim>
                                    <p:animEffect transition="in" filter="fade">
                                      <p:cBhvr>
                                        <p:cTn id="9" dur="1000"/>
                                        <p:tgtEl>
                                          <p:spTgt spid="8909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Four Great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4000496" y="1000112"/>
            <a:ext cx="1188467" cy="461665"/>
          </a:xfrm>
          <a:prstGeom prst="rect">
            <a:avLst/>
          </a:prstGeom>
        </p:spPr>
        <p:txBody>
          <a:bodyPr wrap="none">
            <a:spAutoFit/>
          </a:bodyPr>
          <a:lstStyle/>
          <a:p>
            <a:r>
              <a:rPr lang="en-US" altLang="zh-CN" sz="2400" b="1" dirty="0" smtClean="0">
                <a:solidFill>
                  <a:schemeClr val="accent6">
                    <a:lumMod val="50000"/>
                  </a:schemeClr>
                </a:solidFill>
              </a:rPr>
              <a:t>Printing</a:t>
            </a:r>
            <a:endParaRPr lang="zh-CN" altLang="en-US" sz="2400" b="1" dirty="0">
              <a:solidFill>
                <a:schemeClr val="accent6">
                  <a:lumMod val="50000"/>
                </a:schemeClr>
              </a:solidFill>
            </a:endParaRPr>
          </a:p>
        </p:txBody>
      </p:sp>
      <p:sp>
        <p:nvSpPr>
          <p:cNvPr id="13" name="矩形 12"/>
          <p:cNvSpPr/>
          <p:nvPr/>
        </p:nvSpPr>
        <p:spPr>
          <a:xfrm>
            <a:off x="3857620" y="1714492"/>
            <a:ext cx="5214974" cy="3785652"/>
          </a:xfrm>
          <a:prstGeom prst="rect">
            <a:avLst/>
          </a:prstGeom>
        </p:spPr>
        <p:txBody>
          <a:bodyPr wrap="square">
            <a:spAutoFit/>
          </a:bodyPr>
          <a:lstStyle/>
          <a:p>
            <a:pPr>
              <a:buFont typeface="Arial" panose="020B0604020202020204" pitchFamily="34" charset="0"/>
              <a:buChar char="•"/>
            </a:pPr>
            <a:r>
              <a:rPr lang="en-US" altLang="zh-CN" sz="2400" dirty="0" smtClean="0"/>
              <a:t> known as “mother of civilization” </a:t>
            </a:r>
            <a:endParaRPr lang="en-US" altLang="zh-CN" sz="2400" dirty="0" smtClean="0"/>
          </a:p>
          <a:p>
            <a:pPr>
              <a:buFont typeface="Arial" panose="020B0604020202020204" pitchFamily="34" charset="0"/>
              <a:buChar char="•"/>
            </a:pPr>
            <a:r>
              <a:rPr lang="en-US" altLang="zh-CN" sz="2400" dirty="0" smtClean="0"/>
              <a:t> includes block printing and movable </a:t>
            </a:r>
            <a:endParaRPr lang="en-US" altLang="zh-CN" sz="2400" dirty="0" smtClean="0"/>
          </a:p>
          <a:p>
            <a:r>
              <a:rPr lang="en-US" altLang="zh-CN" sz="2400" dirty="0" smtClean="0"/>
              <a:t>  type printing</a:t>
            </a:r>
            <a:endParaRPr lang="en-US" altLang="zh-CN" sz="2400" dirty="0" smtClean="0"/>
          </a:p>
          <a:p>
            <a:pPr>
              <a:buFont typeface="Arial" panose="020B0604020202020204" pitchFamily="34" charset="0"/>
              <a:buChar char="•"/>
            </a:pPr>
            <a:r>
              <a:rPr lang="en-US" altLang="zh-CN" sz="2400" dirty="0" smtClean="0"/>
              <a:t> block printing  is time-consuming and </a:t>
            </a:r>
            <a:endParaRPr lang="en-US" altLang="zh-CN" sz="2400" dirty="0" smtClean="0"/>
          </a:p>
          <a:p>
            <a:r>
              <a:rPr lang="en-US" altLang="zh-CN" sz="2400" dirty="0" smtClean="0"/>
              <a:t>  the blocks become useless after the </a:t>
            </a:r>
            <a:endParaRPr lang="en-US" altLang="zh-CN" sz="2400" dirty="0" smtClean="0"/>
          </a:p>
          <a:p>
            <a:r>
              <a:rPr lang="en-US" altLang="zh-CN" sz="2400" dirty="0" smtClean="0"/>
              <a:t>  printing</a:t>
            </a:r>
            <a:endParaRPr lang="en-US" altLang="zh-CN" sz="2400" dirty="0" smtClean="0"/>
          </a:p>
          <a:p>
            <a:pPr>
              <a:buFont typeface="Arial" panose="020B0604020202020204" pitchFamily="34" charset="0"/>
              <a:buChar char="•"/>
            </a:pPr>
            <a:r>
              <a:rPr lang="en-US" altLang="zh-CN" sz="2400" dirty="0" smtClean="0"/>
              <a:t> movable type printing is more </a:t>
            </a:r>
            <a:endParaRPr lang="en-US" altLang="zh-CN" sz="2400" dirty="0" smtClean="0"/>
          </a:p>
          <a:p>
            <a:r>
              <a:rPr lang="en-US" altLang="zh-CN" sz="2400" dirty="0" smtClean="0"/>
              <a:t>  convenient with the pieces being </a:t>
            </a:r>
            <a:endParaRPr lang="en-US" altLang="zh-CN" sz="2400" dirty="0" smtClean="0"/>
          </a:p>
          <a:p>
            <a:r>
              <a:rPr lang="en-US" altLang="zh-CN" sz="2400" dirty="0" smtClean="0"/>
              <a:t>  durable and reusable</a:t>
            </a:r>
            <a:endParaRPr lang="en-US" altLang="zh-CN" sz="2400" dirty="0" smtClean="0"/>
          </a:p>
          <a:p>
            <a:pPr>
              <a:buFont typeface="Arial" panose="020B0604020202020204" pitchFamily="34" charset="0"/>
              <a:buChar char="•"/>
            </a:pPr>
            <a:endParaRPr lang="en-US" altLang="zh-CN" sz="2400" dirty="0" smtClean="0"/>
          </a:p>
        </p:txBody>
      </p:sp>
      <p:pic>
        <p:nvPicPr>
          <p:cNvPr id="88066" name="Picture 2" descr="室内,中国文化,古董,古老的,反射_391d9d571_活字印刷_创意图片_Getty Images China"/>
          <p:cNvPicPr>
            <a:picLocks noChangeAspect="1" noChangeArrowheads="1"/>
          </p:cNvPicPr>
          <p:nvPr/>
        </p:nvPicPr>
        <p:blipFill>
          <a:blip r:embed="rId2"/>
          <a:srcRect/>
          <a:stretch>
            <a:fillRect/>
          </a:stretch>
        </p:blipFill>
        <p:spPr bwMode="auto">
          <a:xfrm>
            <a:off x="214282" y="1571616"/>
            <a:ext cx="3325161" cy="2214558"/>
          </a:xfrm>
          <a:prstGeom prst="rect">
            <a:avLst/>
          </a:prstGeom>
          <a:noFill/>
        </p:spPr>
      </p:pic>
      <p:pic>
        <p:nvPicPr>
          <p:cNvPr id="14" name="Picture 13" descr="F:\中国文化概况\图\010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3841750"/>
            <a:ext cx="2514600" cy="1873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8066"/>
                                        </p:tgtEl>
                                        <p:attrNameLst>
                                          <p:attrName>style.visibility</p:attrName>
                                        </p:attrNameLst>
                                      </p:cBhvr>
                                      <p:to>
                                        <p:strVal val="visible"/>
                                      </p:to>
                                    </p:set>
                                    <p:anim calcmode="lin" valueType="num">
                                      <p:cBhvr>
                                        <p:cTn id="7" dur="1000" fill="hold"/>
                                        <p:tgtEl>
                                          <p:spTgt spid="88066"/>
                                        </p:tgtEl>
                                        <p:attrNameLst>
                                          <p:attrName>ppt_w</p:attrName>
                                        </p:attrNameLst>
                                      </p:cBhvr>
                                      <p:tavLst>
                                        <p:tav tm="0">
                                          <p:val>
                                            <p:strVal val="#ppt_w*0.70"/>
                                          </p:val>
                                        </p:tav>
                                        <p:tav tm="100000">
                                          <p:val>
                                            <p:strVal val="#ppt_w"/>
                                          </p:val>
                                        </p:tav>
                                      </p:tavLst>
                                    </p:anim>
                                    <p:anim calcmode="lin" valueType="num">
                                      <p:cBhvr>
                                        <p:cTn id="8" dur="1000" fill="hold"/>
                                        <p:tgtEl>
                                          <p:spTgt spid="88066"/>
                                        </p:tgtEl>
                                        <p:attrNameLst>
                                          <p:attrName>ppt_h</p:attrName>
                                        </p:attrNameLst>
                                      </p:cBhvr>
                                      <p:tavLst>
                                        <p:tav tm="0">
                                          <p:val>
                                            <p:strVal val="#ppt_h"/>
                                          </p:val>
                                        </p:tav>
                                        <p:tav tm="100000">
                                          <p:val>
                                            <p:strVal val="#ppt_h"/>
                                          </p:val>
                                        </p:tav>
                                      </p:tavLst>
                                    </p:anim>
                                    <p:animEffect transition="in" filter="fade">
                                      <p:cBhvr>
                                        <p:cTn id="9" dur="1000"/>
                                        <p:tgtEl>
                                          <p:spTgt spid="88066"/>
                                        </p:tgtEl>
                                      </p:cBhvr>
                                    </p:animEffect>
                                  </p:childTnLst>
                                </p:cTn>
                              </p:par>
                              <p:par>
                                <p:cTn id="10" presetID="55"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0.70"/>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slide(fromBottom)">
                                      <p:cBhvr>
                                        <p:cTn id="19" dur="500"/>
                                        <p:tgtEl>
                                          <p:spTgt spid="1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slide(fromBottom)">
                                      <p:cBhvr>
                                        <p:cTn id="24" dur="500"/>
                                        <p:tgtEl>
                                          <p:spTgt spid="1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2" end="2"/>
                                            </p:txEl>
                                          </p:spTgt>
                                        </p:tgtEl>
                                        <p:attrNameLst>
                                          <p:attrName>style.visibility</p:attrName>
                                        </p:attrNameLst>
                                      </p:cBhvr>
                                      <p:to>
                                        <p:strVal val="visible"/>
                                      </p:to>
                                    </p:set>
                                    <p:animEffect transition="in" filter="slide(fromBottom)">
                                      <p:cBhvr>
                                        <p:cTn id="29" dur="500"/>
                                        <p:tgtEl>
                                          <p:spTgt spid="1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3">
                                            <p:txEl>
                                              <p:pRg st="3" end="3"/>
                                            </p:txEl>
                                          </p:spTgt>
                                        </p:tgtEl>
                                        <p:attrNameLst>
                                          <p:attrName>style.visibility</p:attrName>
                                        </p:attrNameLst>
                                      </p:cBhvr>
                                      <p:to>
                                        <p:strVal val="visible"/>
                                      </p:to>
                                    </p:set>
                                    <p:animEffect transition="in" filter="slide(fromBottom)">
                                      <p:cBhvr>
                                        <p:cTn id="34" dur="500"/>
                                        <p:tgtEl>
                                          <p:spTgt spid="1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animEffect transition="in" filter="slide(fromBottom)">
                                      <p:cBhvr>
                                        <p:cTn id="39" dur="500"/>
                                        <p:tgtEl>
                                          <p:spTgt spid="1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13">
                                            <p:txEl>
                                              <p:pRg st="5" end="5"/>
                                            </p:txEl>
                                          </p:spTgt>
                                        </p:tgtEl>
                                        <p:attrNameLst>
                                          <p:attrName>style.visibility</p:attrName>
                                        </p:attrNameLst>
                                      </p:cBhvr>
                                      <p:to>
                                        <p:strVal val="visible"/>
                                      </p:to>
                                    </p:set>
                                    <p:animEffect transition="in" filter="slide(fromBottom)">
                                      <p:cBhvr>
                                        <p:cTn id="44" dur="500"/>
                                        <p:tgtEl>
                                          <p:spTgt spid="1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3">
                                            <p:txEl>
                                              <p:pRg st="6" end="6"/>
                                            </p:txEl>
                                          </p:spTgt>
                                        </p:tgtEl>
                                        <p:attrNameLst>
                                          <p:attrName>style.visibility</p:attrName>
                                        </p:attrNameLst>
                                      </p:cBhvr>
                                      <p:to>
                                        <p:strVal val="visible"/>
                                      </p:to>
                                    </p:set>
                                    <p:animEffect transition="in" filter="slide(fromBottom)">
                                      <p:cBhvr>
                                        <p:cTn id="49" dur="500"/>
                                        <p:tgtEl>
                                          <p:spTgt spid="1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13">
                                            <p:txEl>
                                              <p:pRg st="7" end="7"/>
                                            </p:txEl>
                                          </p:spTgt>
                                        </p:tgtEl>
                                        <p:attrNameLst>
                                          <p:attrName>style.visibility</p:attrName>
                                        </p:attrNameLst>
                                      </p:cBhvr>
                                      <p:to>
                                        <p:strVal val="visible"/>
                                      </p:to>
                                    </p:set>
                                    <p:animEffect transition="in" filter="slide(fromBottom)">
                                      <p:cBhvr>
                                        <p:cTn id="54" dur="500"/>
                                        <p:tgtEl>
                                          <p:spTgt spid="1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nodeType="clickEffect">
                                  <p:stCondLst>
                                    <p:cond delay="0"/>
                                  </p:stCondLst>
                                  <p:childTnLst>
                                    <p:set>
                                      <p:cBhvr>
                                        <p:cTn id="58" dur="1" fill="hold">
                                          <p:stCondLst>
                                            <p:cond delay="0"/>
                                          </p:stCondLst>
                                        </p:cTn>
                                        <p:tgtEl>
                                          <p:spTgt spid="13">
                                            <p:txEl>
                                              <p:pRg st="8" end="8"/>
                                            </p:txEl>
                                          </p:spTgt>
                                        </p:tgtEl>
                                        <p:attrNameLst>
                                          <p:attrName>style.visibility</p:attrName>
                                        </p:attrNameLst>
                                      </p:cBhvr>
                                      <p:to>
                                        <p:strVal val="visible"/>
                                      </p:to>
                                    </p:set>
                                    <p:animEffect transition="in" filter="slide(fromBottom)">
                                      <p:cBhvr>
                                        <p:cTn id="59"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65008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Ancient Science and Technology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3505200"/>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428728" y="2123071"/>
            <a:ext cx="6786610" cy="1877437"/>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Four Great Inventions</a:t>
            </a:r>
            <a:endParaRPr lang="en-US" altLang="zh-CN" sz="32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a:t>
            </a:r>
            <a:r>
              <a:rPr lang="en-US" altLang="zh-CN" sz="3200" b="1" dirty="0" smtClean="0">
                <a:solidFill>
                  <a:schemeClr val="accent6">
                    <a:lumMod val="50000"/>
                  </a:schemeClr>
                </a:solidFill>
                <a:latin typeface="+mn-lt"/>
              </a:rPr>
              <a:t>Traditional Chinese Medicine</a:t>
            </a:r>
            <a:endParaRPr lang="en-US" altLang="zh-CN" sz="32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Other Impressive Ancient Inventions</a:t>
            </a:r>
            <a:endParaRPr lang="en-US" altLang="zh-CN" sz="3200"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1" end="1"/>
                                            </p:txEl>
                                          </p:spTgt>
                                        </p:tgtEl>
                                      </p:cBhvr>
                                    </p:animEffect>
                                    <p:animScale>
                                      <p:cBhvr>
                                        <p:cTn id="7" dur="250" autoRev="1" fill="hold"/>
                                        <p:tgtEl>
                                          <p:spTgt spid="13">
                                            <p:txEl>
                                              <p:pRg st="1" end="1"/>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p:cBhvr override="childStyle">
                                        <p:cTn id="11" dur="500" fill="hold"/>
                                        <p:tgtEl>
                                          <p:spTgt spid="1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Traditional Chinese Medicine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pic>
        <p:nvPicPr>
          <p:cNvPr id="90114" name="Picture 2"/>
          <p:cNvPicPr>
            <a:picLocks noChangeAspect="1" noChangeArrowheads="1"/>
          </p:cNvPicPr>
          <p:nvPr/>
        </p:nvPicPr>
        <p:blipFill>
          <a:blip r:embed="rId2"/>
          <a:srcRect/>
          <a:stretch>
            <a:fillRect/>
          </a:stretch>
        </p:blipFill>
        <p:spPr bwMode="auto">
          <a:xfrm>
            <a:off x="2786050" y="2426933"/>
            <a:ext cx="3643338" cy="2711803"/>
          </a:xfrm>
          <a:prstGeom prst="rect">
            <a:avLst/>
          </a:prstGeom>
          <a:noFill/>
          <a:ln w="9525">
            <a:noFill/>
            <a:miter lim="800000"/>
            <a:headEnd/>
            <a:tailEnd/>
          </a:ln>
          <a:effectLst/>
        </p:spPr>
      </p:pic>
      <p:sp>
        <p:nvSpPr>
          <p:cNvPr id="13" name="矩形 12"/>
          <p:cNvSpPr/>
          <p:nvPr/>
        </p:nvSpPr>
        <p:spPr>
          <a:xfrm>
            <a:off x="500034" y="1071550"/>
            <a:ext cx="8001056" cy="1200329"/>
          </a:xfrm>
          <a:prstGeom prst="rect">
            <a:avLst/>
          </a:prstGeom>
        </p:spPr>
        <p:txBody>
          <a:bodyPr wrap="square">
            <a:spAutoFit/>
          </a:bodyPr>
          <a:lstStyle/>
          <a:p>
            <a:pPr algn="ctr"/>
            <a:r>
              <a:rPr lang="en-US" altLang="zh-CN" sz="2400" b="1" dirty="0" smtClean="0">
                <a:solidFill>
                  <a:schemeClr val="accent6">
                    <a:lumMod val="75000"/>
                  </a:schemeClr>
                </a:solidFill>
              </a:rPr>
              <a:t>Watch the &amp; Discuss</a:t>
            </a:r>
            <a:endParaRPr lang="en-US" altLang="zh-CN" sz="2400" b="1" dirty="0" smtClean="0">
              <a:solidFill>
                <a:schemeClr val="accent6">
                  <a:lumMod val="75000"/>
                </a:schemeClr>
              </a:solidFill>
            </a:endParaRPr>
          </a:p>
          <a:p>
            <a:r>
              <a:rPr lang="en-US" altLang="zh-CN" sz="2400" dirty="0" smtClean="0"/>
              <a:t>Is traditional Chinese medicine (TCM) welcomed in the US and why?</a:t>
            </a:r>
            <a:endParaRPr lang="en-US" altLang="zh-CN" sz="2400" dirty="0" smtClean="0"/>
          </a:p>
        </p:txBody>
      </p:sp>
      <p:pic>
        <p:nvPicPr>
          <p:cNvPr id="19" name="Picture 8" descr="http://www.sharejs.com/uploadfiles/2012/07/16/134240093719618.png">
            <a:hlinkClick r:id="rId3" action="ppaction://hlinkfile"/>
          </p:cNvPr>
          <p:cNvPicPr>
            <a:picLocks noChangeAspect="1" noChangeArrowheads="1"/>
          </p:cNvPicPr>
          <p:nvPr/>
        </p:nvPicPr>
        <p:blipFill>
          <a:blip r:embed="rId4" cstate="print"/>
          <a:srcRect/>
          <a:stretch>
            <a:fillRect/>
          </a:stretch>
        </p:blipFill>
        <p:spPr bwMode="auto">
          <a:xfrm>
            <a:off x="4276740" y="3357566"/>
            <a:ext cx="795326" cy="7953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slide(fromBottom)">
                                      <p:cBhvr>
                                        <p:cTn id="10"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Traditional Chinese Medicine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00112"/>
            <a:ext cx="1136850" cy="461665"/>
          </a:xfrm>
          <a:prstGeom prst="rect">
            <a:avLst/>
          </a:prstGeom>
        </p:spPr>
        <p:txBody>
          <a:bodyPr wrap="none">
            <a:spAutoFit/>
          </a:bodyPr>
          <a:lstStyle/>
          <a:p>
            <a:r>
              <a:rPr lang="en-US" altLang="zh-CN" sz="2400" b="1" dirty="0" smtClean="0">
                <a:solidFill>
                  <a:schemeClr val="accent6">
                    <a:lumMod val="50000"/>
                  </a:schemeClr>
                </a:solidFill>
              </a:rPr>
              <a:t>Outline</a:t>
            </a:r>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TextBox 17"/>
          <p:cNvSpPr txBox="1"/>
          <p:nvPr/>
        </p:nvSpPr>
        <p:spPr bwMode="auto">
          <a:xfrm>
            <a:off x="857256" y="1357302"/>
            <a:ext cx="8643966" cy="4154984"/>
          </a:xfrm>
          <a:prstGeom prst="rect">
            <a:avLst/>
          </a:prstGeom>
          <a:noFill/>
          <a:ln w="9525">
            <a:noFill/>
            <a:miter lim="800000"/>
          </a:ln>
          <a:effectLst/>
        </p:spPr>
        <p:txBody>
          <a:bodyPr wrap="square" rtlCol="0">
            <a:spAutoFit/>
          </a:bodyPr>
          <a:lstStyle/>
          <a:p>
            <a:pPr defTabSz="878205">
              <a:lnSpc>
                <a:spcPct val="120000"/>
              </a:lnSpc>
              <a:buFont typeface="Arial" panose="020B0604020202020204" pitchFamily="34" charset="0"/>
              <a:buChar char="•"/>
            </a:pPr>
            <a:r>
              <a:rPr lang="en-US" altLang="zh-CN" sz="2200" dirty="0" smtClean="0">
                <a:solidFill>
                  <a:srgbClr val="772C03"/>
                </a:solidFill>
                <a:latin typeface="Arial" panose="020B0604020202020204" pitchFamily="34" charset="0"/>
                <a:ea typeface="微软雅黑" panose="020B0503020204020204" pitchFamily="34" charset="-122"/>
                <a:cs typeface="Arial" panose="020B0604020202020204" pitchFamily="34" charset="0"/>
              </a:rPr>
              <a:t> </a:t>
            </a:r>
            <a:r>
              <a:rPr lang="en-US" altLang="zh-CN" sz="2200" dirty="0" smtClean="0">
                <a:latin typeface="+mn-lt"/>
                <a:ea typeface="微软雅黑" panose="020B0503020204020204" pitchFamily="34" charset="-122"/>
                <a:cs typeface="Arial" panose="020B0604020202020204" pitchFamily="34" charset="0"/>
              </a:rPr>
              <a:t>has a long history and still popular today</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buFont typeface="Arial" panose="020B0604020202020204" pitchFamily="34" charset="0"/>
              <a:buChar char="•"/>
            </a:pPr>
            <a:r>
              <a:rPr lang="en-US" altLang="zh-CN" sz="2200" dirty="0" smtClean="0">
                <a:latin typeface="+mn-lt"/>
                <a:ea typeface="微软雅黑" panose="020B0503020204020204" pitchFamily="34" charset="-122"/>
                <a:cs typeface="Arial" panose="020B0604020202020204" pitchFamily="34" charset="0"/>
              </a:rPr>
              <a:t> different from Western medicine in its means of diagnosis and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200" dirty="0" smtClean="0">
                <a:latin typeface="+mn-lt"/>
                <a:ea typeface="微软雅黑" panose="020B0503020204020204" pitchFamily="34" charset="-122"/>
                <a:cs typeface="Arial" panose="020B0604020202020204" pitchFamily="34" charset="0"/>
              </a:rPr>
              <a:t>   treatment, and its composition of drugs and prescriptions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buFont typeface="Arial" panose="020B0604020202020204" pitchFamily="34" charset="0"/>
              <a:buChar char="•"/>
            </a:pPr>
            <a:r>
              <a:rPr lang="en-US" altLang="zh-CN" sz="2200" dirty="0" smtClean="0">
                <a:latin typeface="+mn-lt"/>
                <a:ea typeface="微软雅黑" panose="020B0503020204020204" pitchFamily="34" charset="-122"/>
                <a:cs typeface="Arial" panose="020B0604020202020204" pitchFamily="34" charset="0"/>
              </a:rPr>
              <a:t> a holistic approach is taken for diagnosis, diet, age, habits, emotions,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200" dirty="0" smtClean="0">
                <a:latin typeface="+mn-lt"/>
                <a:ea typeface="微软雅黑" panose="020B0503020204020204" pitchFamily="34" charset="-122"/>
                <a:cs typeface="Arial" panose="020B0604020202020204" pitchFamily="34" charset="0"/>
              </a:rPr>
              <a:t>   lifestyle and living environments are all taken into consideration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buFont typeface="Arial" panose="020B0604020202020204" pitchFamily="34" charset="0"/>
              <a:buChar char="•"/>
            </a:pPr>
            <a:r>
              <a:rPr lang="en-US" altLang="zh-CN" sz="2200" dirty="0" smtClean="0">
                <a:latin typeface="+mn-lt"/>
                <a:ea typeface="微软雅黑" panose="020B0503020204020204" pitchFamily="34" charset="-122"/>
                <a:cs typeface="Arial" panose="020B0604020202020204" pitchFamily="34" charset="0"/>
              </a:rPr>
              <a:t> based on the idea that the cause of sickness is an imbalance and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200" dirty="0" smtClean="0">
                <a:latin typeface="+mn-lt"/>
                <a:ea typeface="微软雅黑" panose="020B0503020204020204" pitchFamily="34" charset="-122"/>
                <a:cs typeface="Arial" panose="020B0604020202020204" pitchFamily="34" charset="0"/>
              </a:rPr>
              <a:t>   blockage of the flow of </a:t>
            </a:r>
            <a:r>
              <a:rPr lang="en-US" altLang="zh-CN" sz="2200" dirty="0" err="1" smtClean="0">
                <a:latin typeface="+mn-lt"/>
                <a:ea typeface="微软雅黑" panose="020B0503020204020204" pitchFamily="34" charset="-122"/>
                <a:cs typeface="Arial" panose="020B0604020202020204" pitchFamily="34" charset="0"/>
              </a:rPr>
              <a:t>qi</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buFont typeface="Arial" panose="020B0604020202020204" pitchFamily="34" charset="0"/>
              <a:buChar char="•"/>
            </a:pPr>
            <a:r>
              <a:rPr lang="en-US" altLang="zh-CN" sz="2200" dirty="0" smtClean="0">
                <a:latin typeface="+mn-lt"/>
                <a:ea typeface="微软雅黑" panose="020B0503020204020204" pitchFamily="34" charset="-122"/>
                <a:cs typeface="Arial" panose="020B0604020202020204" pitchFamily="34" charset="0"/>
              </a:rPr>
              <a:t> emphasizes on preventing illness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buFont typeface="Arial" panose="020B0604020202020204" pitchFamily="34" charset="0"/>
              <a:buChar char="•"/>
            </a:pPr>
            <a:r>
              <a:rPr lang="en-US" altLang="zh-CN" sz="2200" dirty="0" smtClean="0">
                <a:latin typeface="+mn-lt"/>
                <a:ea typeface="微软雅黑" panose="020B0503020204020204" pitchFamily="34" charset="-122"/>
                <a:cs typeface="Arial" panose="020B0604020202020204" pitchFamily="34" charset="0"/>
              </a:rPr>
              <a:t> the four methods of diagnosis include observation, auscultation and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200" dirty="0" smtClean="0">
                <a:latin typeface="+mn-lt"/>
                <a:ea typeface="微软雅黑" panose="020B0503020204020204" pitchFamily="34" charset="-122"/>
                <a:cs typeface="Arial" panose="020B0604020202020204" pitchFamily="34" charset="0"/>
              </a:rPr>
              <a:t>   olfaction, interrogation, and palpation </a:t>
            </a:r>
            <a:endParaRPr lang="en-US" altLang="zh-CN" sz="2200" dirty="0" smtClean="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slide(fromBottom)">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slide(fromBottom)">
                                      <p:cBhvr>
                                        <p:cTn id="12" dur="500"/>
                                        <p:tgtEl>
                                          <p:spTgt spid="18">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slide(fromBottom)">
                                      <p:cBhvr>
                                        <p:cTn id="15" dur="500"/>
                                        <p:tgtEl>
                                          <p:spTgt spid="18">
                                            <p:txEl>
                                              <p:pRg st="1" end="1"/>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18">
                                            <p:txEl>
                                              <p:pRg st="2" end="2"/>
                                            </p:txEl>
                                          </p:spTgt>
                                        </p:tgtEl>
                                        <p:attrNameLst>
                                          <p:attrName>style.visibility</p:attrName>
                                        </p:attrNameLst>
                                      </p:cBhvr>
                                      <p:to>
                                        <p:strVal val="visible"/>
                                      </p:to>
                                    </p:set>
                                    <p:animEffect transition="in" filter="slide(fromBottom)">
                                      <p:cBhvr>
                                        <p:cTn id="18" dur="500"/>
                                        <p:tgtEl>
                                          <p:spTgt spid="18">
                                            <p:txEl>
                                              <p:pRg st="2" end="2"/>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animEffect transition="in" filter="slide(fromBottom)">
                                      <p:cBhvr>
                                        <p:cTn id="21" dur="500"/>
                                        <p:tgtEl>
                                          <p:spTgt spid="18">
                                            <p:txEl>
                                              <p:pRg st="3" end="3"/>
                                            </p:txEl>
                                          </p:spTgt>
                                        </p:tgtEl>
                                      </p:cBhvr>
                                    </p:animEffect>
                                  </p:childTnLst>
                                </p:cTn>
                              </p:par>
                              <p:par>
                                <p:cTn id="22" presetID="12" presetClass="entr" presetSubtype="4"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slide(fromBottom)">
                                      <p:cBhvr>
                                        <p:cTn id="24" dur="500"/>
                                        <p:tgtEl>
                                          <p:spTgt spid="18">
                                            <p:txEl>
                                              <p:pRg st="4" end="4"/>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slide(fromBottom)">
                                      <p:cBhvr>
                                        <p:cTn id="27" dur="500"/>
                                        <p:tgtEl>
                                          <p:spTgt spid="18">
                                            <p:txEl>
                                              <p:pRg st="5" end="5"/>
                                            </p:txEl>
                                          </p:spTgt>
                                        </p:tgtEl>
                                      </p:cBhvr>
                                    </p:animEffect>
                                  </p:childTnLst>
                                </p:cTn>
                              </p:par>
                              <p:par>
                                <p:cTn id="28" presetID="12" presetClass="entr" presetSubtype="4" fill="hold" nodeType="withEffect">
                                  <p:stCondLst>
                                    <p:cond delay="0"/>
                                  </p:stCondLst>
                                  <p:childTnLst>
                                    <p:set>
                                      <p:cBhvr>
                                        <p:cTn id="29" dur="1" fill="hold">
                                          <p:stCondLst>
                                            <p:cond delay="0"/>
                                          </p:stCondLst>
                                        </p:cTn>
                                        <p:tgtEl>
                                          <p:spTgt spid="18">
                                            <p:txEl>
                                              <p:pRg st="6" end="6"/>
                                            </p:txEl>
                                          </p:spTgt>
                                        </p:tgtEl>
                                        <p:attrNameLst>
                                          <p:attrName>style.visibility</p:attrName>
                                        </p:attrNameLst>
                                      </p:cBhvr>
                                      <p:to>
                                        <p:strVal val="visible"/>
                                      </p:to>
                                    </p:set>
                                    <p:animEffect transition="in" filter="slide(fromBottom)">
                                      <p:cBhvr>
                                        <p:cTn id="30" dur="500"/>
                                        <p:tgtEl>
                                          <p:spTgt spid="18">
                                            <p:txEl>
                                              <p:pRg st="6" end="6"/>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18">
                                            <p:txEl>
                                              <p:pRg st="7" end="7"/>
                                            </p:txEl>
                                          </p:spTgt>
                                        </p:tgtEl>
                                        <p:attrNameLst>
                                          <p:attrName>style.visibility</p:attrName>
                                        </p:attrNameLst>
                                      </p:cBhvr>
                                      <p:to>
                                        <p:strVal val="visible"/>
                                      </p:to>
                                    </p:set>
                                    <p:animEffect transition="in" filter="slide(fromBottom)">
                                      <p:cBhvr>
                                        <p:cTn id="33" dur="500"/>
                                        <p:tgtEl>
                                          <p:spTgt spid="18">
                                            <p:txEl>
                                              <p:pRg st="7" end="7"/>
                                            </p:txEl>
                                          </p:spTgt>
                                        </p:tgtEl>
                                      </p:cBhvr>
                                    </p:animEffect>
                                  </p:childTnLst>
                                </p:cTn>
                              </p:par>
                              <p:par>
                                <p:cTn id="34" presetID="12" presetClass="entr" presetSubtype="4" fill="hold" nodeType="withEffect">
                                  <p:stCondLst>
                                    <p:cond delay="0"/>
                                  </p:stCondLst>
                                  <p:childTnLst>
                                    <p:set>
                                      <p:cBhvr>
                                        <p:cTn id="35" dur="1" fill="hold">
                                          <p:stCondLst>
                                            <p:cond delay="0"/>
                                          </p:stCondLst>
                                        </p:cTn>
                                        <p:tgtEl>
                                          <p:spTgt spid="18">
                                            <p:txEl>
                                              <p:pRg st="8" end="8"/>
                                            </p:txEl>
                                          </p:spTgt>
                                        </p:tgtEl>
                                        <p:attrNameLst>
                                          <p:attrName>style.visibility</p:attrName>
                                        </p:attrNameLst>
                                      </p:cBhvr>
                                      <p:to>
                                        <p:strVal val="visible"/>
                                      </p:to>
                                    </p:set>
                                    <p:animEffect transition="in" filter="slide(fromBottom)">
                                      <p:cBhvr>
                                        <p:cTn id="36" dur="500"/>
                                        <p:tgtEl>
                                          <p:spTgt spid="18">
                                            <p:txEl>
                                              <p:pRg st="8" end="8"/>
                                            </p:txEl>
                                          </p:spTgt>
                                        </p:tgtEl>
                                      </p:cBhvr>
                                    </p:animEffect>
                                  </p:childTnLst>
                                </p:cTn>
                              </p:par>
                              <p:par>
                                <p:cTn id="37" presetID="12" presetClass="entr" presetSubtype="4" fill="hold" nodeType="withEffect">
                                  <p:stCondLst>
                                    <p:cond delay="0"/>
                                  </p:stCondLst>
                                  <p:childTnLst>
                                    <p:set>
                                      <p:cBhvr>
                                        <p:cTn id="38" dur="1" fill="hold">
                                          <p:stCondLst>
                                            <p:cond delay="0"/>
                                          </p:stCondLst>
                                        </p:cTn>
                                        <p:tgtEl>
                                          <p:spTgt spid="18">
                                            <p:txEl>
                                              <p:pRg st="9" end="9"/>
                                            </p:txEl>
                                          </p:spTgt>
                                        </p:tgtEl>
                                        <p:attrNameLst>
                                          <p:attrName>style.visibility</p:attrName>
                                        </p:attrNameLst>
                                      </p:cBhvr>
                                      <p:to>
                                        <p:strVal val="visible"/>
                                      </p:to>
                                    </p:set>
                                    <p:animEffect transition="in" filter="slide(fromBottom)">
                                      <p:cBhvr>
                                        <p:cTn id="39"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11"/>
          <p:cNvGrpSpPr/>
          <p:nvPr/>
        </p:nvGrpSpPr>
        <p:grpSpPr>
          <a:xfrm>
            <a:off x="0" y="142856"/>
            <a:ext cx="9144000" cy="857256"/>
            <a:chOff x="0" y="142856"/>
            <a:chExt cx="9144000" cy="857256"/>
          </a:xfrm>
        </p:grpSpPr>
        <p:grpSp>
          <p:nvGrpSpPr>
            <p:cNvPr id="3"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Traditional Chinese Medicine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1" name="TextBox 20"/>
          <p:cNvSpPr txBox="1"/>
          <p:nvPr/>
        </p:nvSpPr>
        <p:spPr>
          <a:xfrm>
            <a:off x="785786" y="928674"/>
            <a:ext cx="8358214" cy="461665"/>
          </a:xfrm>
          <a:prstGeom prst="rect">
            <a:avLst/>
          </a:prstGeom>
          <a:noFill/>
        </p:spPr>
        <p:txBody>
          <a:bodyPr wrap="square" rtlCol="0">
            <a:spAutoFit/>
          </a:bodyPr>
          <a:lstStyle/>
          <a:p>
            <a:pPr>
              <a:spcAft>
                <a:spcPts val="1200"/>
              </a:spcAft>
              <a:buSzPct val="55000"/>
            </a:pPr>
            <a:r>
              <a:rPr lang="en-US" altLang="zh-CN" sz="2400" b="1" dirty="0" smtClean="0">
                <a:solidFill>
                  <a:schemeClr val="accent6">
                    <a:lumMod val="75000"/>
                  </a:schemeClr>
                </a:solidFill>
              </a:rPr>
              <a:t>Can you match the medical experts with the right descriptions? </a:t>
            </a:r>
            <a:endParaRPr lang="en-US" altLang="zh-CN" sz="2400" b="1" dirty="0" smtClean="0">
              <a:solidFill>
                <a:schemeClr val="accent6">
                  <a:lumMod val="75000"/>
                </a:schemeClr>
              </a:solidFill>
            </a:endParaRPr>
          </a:p>
        </p:txBody>
      </p:sp>
      <p:pic>
        <p:nvPicPr>
          <p:cNvPr id="16" name="Picture 9" descr="F:\中国文化概况\图\bianq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24" y="1357302"/>
            <a:ext cx="1397746" cy="18145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000802e406ec0847563b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6" y="1357302"/>
            <a:ext cx="1527390" cy="17716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Zhangzhongj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357302"/>
            <a:ext cx="1536715" cy="19478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49_sml200761102148ls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702" y="1357302"/>
            <a:ext cx="1520822" cy="18573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bwMode="auto">
          <a:xfrm>
            <a:off x="1000100" y="3071814"/>
            <a:ext cx="1214446"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err="1" smtClean="0">
                <a:latin typeface="+mn-lt"/>
                <a:ea typeface="微软雅黑" panose="020B0503020204020204" pitchFamily="34" charset="-122"/>
                <a:cs typeface="Arial" panose="020B0604020202020204" pitchFamily="34" charset="0"/>
              </a:rPr>
              <a:t>Bian</a:t>
            </a:r>
            <a:r>
              <a:rPr lang="en-US" altLang="zh-CN" sz="2000" dirty="0" smtClean="0">
                <a:latin typeface="+mn-lt"/>
                <a:ea typeface="微软雅黑" panose="020B0503020204020204" pitchFamily="34" charset="-122"/>
                <a:cs typeface="Arial" panose="020B0604020202020204" pitchFamily="34" charset="0"/>
              </a:rPr>
              <a:t> </a:t>
            </a:r>
            <a:r>
              <a:rPr lang="en-US" altLang="zh-CN" sz="2000" dirty="0" err="1" smtClean="0">
                <a:latin typeface="+mn-lt"/>
                <a:ea typeface="微软雅黑" panose="020B0503020204020204" pitchFamily="34" charset="-122"/>
                <a:cs typeface="Arial" panose="020B0604020202020204" pitchFamily="34" charset="0"/>
              </a:rPr>
              <a:t>Que</a:t>
            </a:r>
            <a:endParaRPr lang="zh-CN" altLang="en-US" sz="2000" dirty="0">
              <a:latin typeface="+mn-lt"/>
              <a:ea typeface="微软雅黑" panose="020B0503020204020204" pitchFamily="34" charset="-122"/>
              <a:cs typeface="Arial" panose="020B0604020202020204" pitchFamily="34" charset="0"/>
            </a:endParaRPr>
          </a:p>
        </p:txBody>
      </p:sp>
      <p:sp>
        <p:nvSpPr>
          <p:cNvPr id="23" name="TextBox 22"/>
          <p:cNvSpPr txBox="1"/>
          <p:nvPr/>
        </p:nvSpPr>
        <p:spPr bwMode="auto">
          <a:xfrm>
            <a:off x="2786050" y="3071814"/>
            <a:ext cx="1214446"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err="1" smtClean="0">
                <a:latin typeface="+mn-lt"/>
                <a:ea typeface="微软雅黑" panose="020B0503020204020204" pitchFamily="34" charset="-122"/>
                <a:cs typeface="Arial" panose="020B0604020202020204" pitchFamily="34" charset="0"/>
              </a:rPr>
              <a:t>Hua</a:t>
            </a:r>
            <a:r>
              <a:rPr lang="en-US" altLang="zh-CN" sz="2000" dirty="0" smtClean="0">
                <a:latin typeface="+mn-lt"/>
                <a:ea typeface="微软雅黑" panose="020B0503020204020204" pitchFamily="34" charset="-122"/>
                <a:cs typeface="Arial" panose="020B0604020202020204" pitchFamily="34" charset="0"/>
              </a:rPr>
              <a:t> </a:t>
            </a:r>
            <a:r>
              <a:rPr lang="en-US" altLang="zh-CN" sz="2000" dirty="0" err="1" smtClean="0">
                <a:latin typeface="+mn-lt"/>
                <a:ea typeface="微软雅黑" panose="020B0503020204020204" pitchFamily="34" charset="-122"/>
                <a:cs typeface="Arial" panose="020B0604020202020204" pitchFamily="34" charset="0"/>
              </a:rPr>
              <a:t>Tuo</a:t>
            </a:r>
            <a:endParaRPr lang="zh-CN" altLang="en-US" sz="2000" dirty="0">
              <a:latin typeface="+mn-lt"/>
              <a:ea typeface="微软雅黑" panose="020B0503020204020204" pitchFamily="34" charset="-122"/>
              <a:cs typeface="Arial" panose="020B0604020202020204" pitchFamily="34" charset="0"/>
            </a:endParaRPr>
          </a:p>
        </p:txBody>
      </p:sp>
      <p:sp>
        <p:nvSpPr>
          <p:cNvPr id="24" name="TextBox 23"/>
          <p:cNvSpPr txBox="1"/>
          <p:nvPr/>
        </p:nvSpPr>
        <p:spPr bwMode="auto">
          <a:xfrm>
            <a:off x="4572000" y="3214690"/>
            <a:ext cx="2500330" cy="46166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Zhang </a:t>
            </a:r>
            <a:r>
              <a:rPr lang="en-US" altLang="zh-CN" sz="2000" dirty="0" err="1" smtClean="0">
                <a:latin typeface="+mn-lt"/>
                <a:ea typeface="微软雅黑" panose="020B0503020204020204" pitchFamily="34" charset="-122"/>
                <a:cs typeface="Arial" panose="020B0604020202020204" pitchFamily="34" charset="0"/>
              </a:rPr>
              <a:t>Zhongjing</a:t>
            </a:r>
            <a:endParaRPr lang="zh-CN" altLang="en-US" sz="2000" dirty="0">
              <a:latin typeface="+mn-lt"/>
              <a:ea typeface="微软雅黑" panose="020B0503020204020204" pitchFamily="34" charset="-122"/>
              <a:cs typeface="Arial" panose="020B0604020202020204" pitchFamily="34" charset="0"/>
            </a:endParaRPr>
          </a:p>
        </p:txBody>
      </p:sp>
      <p:sp>
        <p:nvSpPr>
          <p:cNvPr id="26" name="TextBox 25"/>
          <p:cNvSpPr txBox="1"/>
          <p:nvPr/>
        </p:nvSpPr>
        <p:spPr bwMode="auto">
          <a:xfrm>
            <a:off x="1071538" y="3571880"/>
            <a:ext cx="7786742" cy="2086725"/>
          </a:xfrm>
          <a:prstGeom prst="rect">
            <a:avLst/>
          </a:prstGeom>
          <a:noFill/>
          <a:ln w="9525">
            <a:noFill/>
            <a:miter lim="800000"/>
          </a:ln>
          <a:effectLst/>
        </p:spPr>
        <p:txBody>
          <a:bodyPr wrap="square" rtlCol="0">
            <a:spAutoFit/>
          </a:bodyPr>
          <a:lstStyle/>
          <a:p>
            <a:pPr marL="342900" indent="-342900" defTabSz="878205">
              <a:lnSpc>
                <a:spcPct val="120000"/>
              </a:lnSpc>
              <a:buAutoNum type="arabicPeriod"/>
            </a:pPr>
            <a:r>
              <a:rPr lang="en-US" altLang="zh-CN" dirty="0" smtClean="0">
                <a:latin typeface="+mn-lt"/>
                <a:ea typeface="微软雅黑" panose="020B0503020204020204" pitchFamily="34" charset="-122"/>
                <a:cs typeface="Arial" panose="020B0604020202020204" pitchFamily="34" charset="0"/>
              </a:rPr>
              <a:t>the author of </a:t>
            </a:r>
            <a:r>
              <a:rPr lang="en-US" altLang="zh-CN" i="1" dirty="0" smtClean="0">
                <a:latin typeface="+mn-lt"/>
                <a:ea typeface="微软雅黑" panose="020B0503020204020204" pitchFamily="34" charset="-122"/>
                <a:cs typeface="Arial" panose="020B0604020202020204" pitchFamily="34" charset="0"/>
              </a:rPr>
              <a:t>On Diseases </a:t>
            </a:r>
            <a:r>
              <a:rPr lang="en-US" altLang="zh-CN" dirty="0" smtClean="0">
                <a:latin typeface="+mn-ea"/>
                <a:ea typeface="+mn-ea"/>
                <a:cs typeface="Arial" panose="020B0604020202020204" pitchFamily="34" charset="0"/>
              </a:rPr>
              <a:t>(《</a:t>
            </a:r>
            <a:r>
              <a:rPr lang="zh-CN" altLang="en-US" dirty="0" smtClean="0">
                <a:latin typeface="+mn-ea"/>
                <a:ea typeface="+mn-ea"/>
                <a:cs typeface="Arial" panose="020B0604020202020204" pitchFamily="34" charset="0"/>
              </a:rPr>
              <a:t>伤寒杂病论</a:t>
            </a:r>
            <a:r>
              <a:rPr lang="en-US" altLang="zh-CN" dirty="0" smtClean="0">
                <a:latin typeface="+mn-ea"/>
                <a:ea typeface="+mn-ea"/>
                <a:cs typeface="Arial" panose="020B0604020202020204" pitchFamily="34" charset="0"/>
              </a:rPr>
              <a:t>》)</a:t>
            </a:r>
            <a:r>
              <a:rPr lang="en-US" altLang="zh-CN" dirty="0" smtClean="0">
                <a:latin typeface="+mn-lt"/>
                <a:ea typeface="微软雅黑" panose="020B0503020204020204" pitchFamily="34" charset="-122"/>
                <a:cs typeface="Arial" panose="020B0604020202020204" pitchFamily="34" charset="0"/>
              </a:rPr>
              <a:t> ______________</a:t>
            </a:r>
            <a:endParaRPr lang="en-US" altLang="zh-CN" dirty="0" smtClean="0">
              <a:latin typeface="+mn-lt"/>
              <a:ea typeface="微软雅黑" panose="020B0503020204020204" pitchFamily="34" charset="-122"/>
              <a:cs typeface="Arial" panose="020B0604020202020204" pitchFamily="34" charset="0"/>
            </a:endParaRPr>
          </a:p>
          <a:p>
            <a:pPr marL="342900" indent="-342900" defTabSz="878205">
              <a:lnSpc>
                <a:spcPct val="120000"/>
              </a:lnSpc>
              <a:buAutoNum type="arabicPeriod"/>
            </a:pPr>
            <a:r>
              <a:rPr lang="en-US" altLang="zh-CN" dirty="0" smtClean="0">
                <a:latin typeface="+mn-lt"/>
                <a:ea typeface="微软雅黑" panose="020B0503020204020204" pitchFamily="34" charset="-122"/>
                <a:cs typeface="Arial" panose="020B0604020202020204" pitchFamily="34" charset="0"/>
              </a:rPr>
              <a:t>the author of </a:t>
            </a:r>
            <a:r>
              <a:rPr lang="en-US" altLang="zh-CN" i="1" dirty="0" smtClean="0">
                <a:latin typeface="+mn-lt"/>
                <a:ea typeface="微软雅黑" panose="020B0503020204020204" pitchFamily="34" charset="-122"/>
                <a:cs typeface="Arial" panose="020B0604020202020204" pitchFamily="34" charset="0"/>
              </a:rPr>
              <a:t>Compendium of </a:t>
            </a:r>
            <a:r>
              <a:rPr lang="en-US" altLang="zh-CN" i="1" dirty="0" err="1" smtClean="0">
                <a:latin typeface="+mn-lt"/>
                <a:ea typeface="微软雅黑" panose="020B0503020204020204" pitchFamily="34" charset="-122"/>
                <a:cs typeface="Arial" panose="020B0604020202020204" pitchFamily="34" charset="0"/>
              </a:rPr>
              <a:t>Meteria</a:t>
            </a:r>
            <a:r>
              <a:rPr lang="en-US" altLang="zh-CN" i="1" dirty="0" smtClean="0">
                <a:latin typeface="+mn-lt"/>
                <a:ea typeface="微软雅黑" panose="020B0503020204020204" pitchFamily="34" charset="-122"/>
                <a:cs typeface="Arial" panose="020B0604020202020204" pitchFamily="34" charset="0"/>
              </a:rPr>
              <a:t> </a:t>
            </a:r>
            <a:r>
              <a:rPr lang="en-US" altLang="zh-CN" i="1" dirty="0" err="1" smtClean="0">
                <a:latin typeface="+mn-lt"/>
                <a:ea typeface="微软雅黑" panose="020B0503020204020204" pitchFamily="34" charset="-122"/>
                <a:cs typeface="Arial" panose="020B0604020202020204" pitchFamily="34" charset="0"/>
              </a:rPr>
              <a:t>Medica</a:t>
            </a:r>
            <a:r>
              <a:rPr lang="en-US" altLang="zh-CN" i="1" dirty="0" smtClean="0">
                <a:latin typeface="+mn-lt"/>
                <a:ea typeface="微软雅黑" panose="020B0503020204020204" pitchFamily="34" charset="-122"/>
                <a:cs typeface="Arial" panose="020B0604020202020204" pitchFamily="34" charset="0"/>
              </a:rPr>
              <a:t> </a:t>
            </a:r>
            <a:r>
              <a:rPr lang="en-US" altLang="zh-CN" dirty="0" smtClean="0">
                <a:latin typeface="+mn-lt"/>
                <a:ea typeface="微软雅黑" panose="020B0503020204020204" pitchFamily="34" charset="-122"/>
                <a:cs typeface="Arial" panose="020B0604020202020204" pitchFamily="34" charset="0"/>
              </a:rPr>
              <a:t>(《</a:t>
            </a:r>
            <a:r>
              <a:rPr lang="zh-CN" altLang="en-US" dirty="0" smtClean="0">
                <a:latin typeface="+mn-ea"/>
                <a:ea typeface="+mn-ea"/>
                <a:cs typeface="Arial" panose="020B0604020202020204" pitchFamily="34" charset="0"/>
              </a:rPr>
              <a:t>本草纲目</a:t>
            </a:r>
            <a:r>
              <a:rPr lang="en-US" altLang="zh-CN" dirty="0" smtClean="0">
                <a:latin typeface="+mn-lt"/>
                <a:ea typeface="微软雅黑" panose="020B0503020204020204" pitchFamily="34" charset="-122"/>
                <a:cs typeface="Arial" panose="020B0604020202020204" pitchFamily="34" charset="0"/>
              </a:rPr>
              <a:t>》) _________</a:t>
            </a:r>
            <a:endParaRPr lang="en-US" altLang="zh-CN" dirty="0" smtClean="0">
              <a:latin typeface="+mn-lt"/>
              <a:ea typeface="微软雅黑" panose="020B0503020204020204" pitchFamily="34" charset="-122"/>
              <a:cs typeface="Arial" panose="020B0604020202020204" pitchFamily="34" charset="0"/>
            </a:endParaRPr>
          </a:p>
          <a:p>
            <a:pPr marL="342900" indent="-342900" defTabSz="878205">
              <a:lnSpc>
                <a:spcPct val="120000"/>
              </a:lnSpc>
              <a:buAutoNum type="arabicPeriod"/>
            </a:pPr>
            <a:r>
              <a:rPr lang="en-US" altLang="zh-CN" dirty="0" smtClean="0">
                <a:latin typeface="+mn-lt"/>
                <a:ea typeface="微软雅黑" panose="020B0503020204020204" pitchFamily="34" charset="-122"/>
                <a:cs typeface="Arial" panose="020B0604020202020204" pitchFamily="34" charset="0"/>
              </a:rPr>
              <a:t>the inventor of the four methods of diagnosis: observation, auscultation and olfaction, interrogation, and palpation / the earliest known Chinese physician _________</a:t>
            </a:r>
            <a:endParaRPr lang="en-US" altLang="zh-CN" dirty="0" smtClean="0">
              <a:latin typeface="+mn-lt"/>
              <a:ea typeface="微软雅黑" panose="020B0503020204020204" pitchFamily="34" charset="-122"/>
              <a:cs typeface="Arial" panose="020B0604020202020204" pitchFamily="34" charset="0"/>
            </a:endParaRPr>
          </a:p>
          <a:p>
            <a:pPr marL="342900" indent="-342900" defTabSz="878205">
              <a:lnSpc>
                <a:spcPct val="120000"/>
              </a:lnSpc>
              <a:buAutoNum type="arabicPeriod"/>
            </a:pPr>
            <a:r>
              <a:rPr lang="en-US" altLang="zh-CN" dirty="0" smtClean="0">
                <a:latin typeface="+mn-lt"/>
                <a:ea typeface="微软雅黑" panose="020B0503020204020204" pitchFamily="34" charset="-122"/>
                <a:cs typeface="Arial" panose="020B0604020202020204" pitchFamily="34" charset="0"/>
              </a:rPr>
              <a:t>the inventor of the “Five-Animal Exercises (</a:t>
            </a:r>
            <a:r>
              <a:rPr lang="zh-CN" altLang="en-US" dirty="0" smtClean="0">
                <a:latin typeface="+mn-ea"/>
                <a:ea typeface="+mn-ea"/>
                <a:cs typeface="Arial" panose="020B0604020202020204" pitchFamily="34" charset="0"/>
              </a:rPr>
              <a:t>五禽戏</a:t>
            </a:r>
            <a:r>
              <a:rPr lang="en-US" altLang="zh-CN" dirty="0" smtClean="0">
                <a:latin typeface="+mn-lt"/>
                <a:ea typeface="微软雅黑" panose="020B0503020204020204" pitchFamily="34" charset="-122"/>
                <a:cs typeface="Arial" panose="020B0604020202020204" pitchFamily="34" charset="0"/>
              </a:rPr>
              <a:t>)” ________</a:t>
            </a:r>
            <a:endParaRPr lang="zh-CN" altLang="en-US" dirty="0">
              <a:latin typeface="+mn-lt"/>
              <a:ea typeface="微软雅黑" panose="020B0503020204020204" pitchFamily="34" charset="-122"/>
              <a:cs typeface="Arial" panose="020B0604020202020204" pitchFamily="34" charset="0"/>
            </a:endParaRPr>
          </a:p>
        </p:txBody>
      </p:sp>
      <p:sp>
        <p:nvSpPr>
          <p:cNvPr id="27" name="TextBox 26"/>
          <p:cNvSpPr txBox="1"/>
          <p:nvPr/>
        </p:nvSpPr>
        <p:spPr bwMode="auto">
          <a:xfrm>
            <a:off x="1428728" y="4857764"/>
            <a:ext cx="1214446" cy="402546"/>
          </a:xfrm>
          <a:prstGeom prst="rect">
            <a:avLst/>
          </a:prstGeom>
          <a:noFill/>
          <a:ln w="9525">
            <a:noFill/>
            <a:miter lim="800000"/>
          </a:ln>
          <a:effectLst/>
        </p:spPr>
        <p:txBody>
          <a:bodyPr wrap="square" rtlCol="0">
            <a:spAutoFit/>
          </a:bodyPr>
          <a:lstStyle/>
          <a:p>
            <a:pPr defTabSz="878205">
              <a:lnSpc>
                <a:spcPct val="120000"/>
              </a:lnSpc>
            </a:pPr>
            <a:r>
              <a:rPr lang="en-US" altLang="zh-CN" dirty="0" err="1" smtClean="0">
                <a:latin typeface="+mn-lt"/>
                <a:ea typeface="微软雅黑" panose="020B0503020204020204" pitchFamily="34" charset="-122"/>
                <a:cs typeface="Arial" panose="020B0604020202020204" pitchFamily="34" charset="0"/>
              </a:rPr>
              <a:t>Bian</a:t>
            </a:r>
            <a:r>
              <a:rPr lang="en-US" altLang="zh-CN" dirty="0" smtClean="0">
                <a:latin typeface="+mn-lt"/>
                <a:ea typeface="微软雅黑" panose="020B0503020204020204" pitchFamily="34" charset="-122"/>
                <a:cs typeface="Arial" panose="020B0604020202020204" pitchFamily="34" charset="0"/>
              </a:rPr>
              <a:t> </a:t>
            </a:r>
            <a:r>
              <a:rPr lang="en-US" altLang="zh-CN" dirty="0" err="1" smtClean="0">
                <a:latin typeface="+mn-lt"/>
                <a:ea typeface="微软雅黑" panose="020B0503020204020204" pitchFamily="34" charset="-122"/>
                <a:cs typeface="Arial" panose="020B0604020202020204" pitchFamily="34" charset="0"/>
              </a:rPr>
              <a:t>Que</a:t>
            </a:r>
            <a:endParaRPr lang="zh-CN" altLang="en-US" dirty="0">
              <a:latin typeface="+mn-lt"/>
              <a:ea typeface="微软雅黑" panose="020B0503020204020204" pitchFamily="34" charset="-122"/>
              <a:cs typeface="Arial" panose="020B0604020202020204" pitchFamily="34" charset="0"/>
            </a:endParaRPr>
          </a:p>
        </p:txBody>
      </p:sp>
      <p:sp>
        <p:nvSpPr>
          <p:cNvPr id="28" name="TextBox 27"/>
          <p:cNvSpPr txBox="1"/>
          <p:nvPr/>
        </p:nvSpPr>
        <p:spPr bwMode="auto">
          <a:xfrm>
            <a:off x="6429388" y="5143516"/>
            <a:ext cx="1214446" cy="402546"/>
          </a:xfrm>
          <a:prstGeom prst="rect">
            <a:avLst/>
          </a:prstGeom>
          <a:noFill/>
          <a:ln w="9525">
            <a:noFill/>
            <a:miter lim="800000"/>
          </a:ln>
          <a:effectLst/>
        </p:spPr>
        <p:txBody>
          <a:bodyPr wrap="square" rtlCol="0">
            <a:spAutoFit/>
          </a:bodyPr>
          <a:lstStyle/>
          <a:p>
            <a:pPr defTabSz="878205">
              <a:lnSpc>
                <a:spcPct val="120000"/>
              </a:lnSpc>
            </a:pPr>
            <a:r>
              <a:rPr lang="en-US" altLang="zh-CN" dirty="0" err="1" smtClean="0">
                <a:latin typeface="+mn-lt"/>
                <a:ea typeface="微软雅黑" panose="020B0503020204020204" pitchFamily="34" charset="-122"/>
                <a:cs typeface="Arial" panose="020B0604020202020204" pitchFamily="34" charset="0"/>
              </a:rPr>
              <a:t>Hua</a:t>
            </a:r>
            <a:r>
              <a:rPr lang="en-US" altLang="zh-CN" dirty="0" smtClean="0">
                <a:latin typeface="+mn-lt"/>
                <a:ea typeface="微软雅黑" panose="020B0503020204020204" pitchFamily="34" charset="-122"/>
                <a:cs typeface="Arial" panose="020B0604020202020204" pitchFamily="34" charset="0"/>
              </a:rPr>
              <a:t> </a:t>
            </a:r>
            <a:r>
              <a:rPr lang="en-US" altLang="zh-CN" dirty="0" err="1" smtClean="0">
                <a:latin typeface="+mn-lt"/>
                <a:ea typeface="微软雅黑" panose="020B0503020204020204" pitchFamily="34" charset="-122"/>
                <a:cs typeface="Arial" panose="020B0604020202020204" pitchFamily="34" charset="0"/>
              </a:rPr>
              <a:t>Tuo</a:t>
            </a:r>
            <a:endParaRPr lang="zh-CN" altLang="en-US" dirty="0">
              <a:latin typeface="+mn-lt"/>
              <a:ea typeface="微软雅黑" panose="020B0503020204020204" pitchFamily="34" charset="-122"/>
              <a:cs typeface="Arial" panose="020B0604020202020204" pitchFamily="34" charset="0"/>
            </a:endParaRPr>
          </a:p>
        </p:txBody>
      </p:sp>
      <p:sp>
        <p:nvSpPr>
          <p:cNvPr id="29" name="TextBox 28"/>
          <p:cNvSpPr txBox="1"/>
          <p:nvPr/>
        </p:nvSpPr>
        <p:spPr bwMode="auto">
          <a:xfrm>
            <a:off x="6929454" y="3143252"/>
            <a:ext cx="1214446"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Li </a:t>
            </a:r>
            <a:r>
              <a:rPr lang="en-US" altLang="zh-CN" sz="2000" dirty="0" err="1" smtClean="0">
                <a:latin typeface="+mn-lt"/>
                <a:ea typeface="微软雅黑" panose="020B0503020204020204" pitchFamily="34" charset="-122"/>
                <a:cs typeface="Arial" panose="020B0604020202020204" pitchFamily="34" charset="0"/>
              </a:rPr>
              <a:t>Shizhen</a:t>
            </a:r>
            <a:endParaRPr lang="zh-CN" altLang="en-US" sz="2000" dirty="0">
              <a:latin typeface="+mn-lt"/>
              <a:ea typeface="微软雅黑" panose="020B0503020204020204" pitchFamily="34" charset="-122"/>
              <a:cs typeface="Arial" panose="020B0604020202020204" pitchFamily="34" charset="0"/>
            </a:endParaRPr>
          </a:p>
        </p:txBody>
      </p:sp>
      <p:sp>
        <p:nvSpPr>
          <p:cNvPr id="30" name="TextBox 29"/>
          <p:cNvSpPr txBox="1"/>
          <p:nvPr/>
        </p:nvSpPr>
        <p:spPr bwMode="auto">
          <a:xfrm>
            <a:off x="5857884" y="3571880"/>
            <a:ext cx="1857388" cy="402546"/>
          </a:xfrm>
          <a:prstGeom prst="rect">
            <a:avLst/>
          </a:prstGeom>
          <a:noFill/>
          <a:ln w="9525">
            <a:noFill/>
            <a:miter lim="800000"/>
          </a:ln>
          <a:effectLst/>
        </p:spPr>
        <p:txBody>
          <a:bodyPr wrap="square" rtlCol="0">
            <a:spAutoFit/>
          </a:bodyPr>
          <a:lstStyle/>
          <a:p>
            <a:pPr defTabSz="878205">
              <a:lnSpc>
                <a:spcPct val="120000"/>
              </a:lnSpc>
            </a:pPr>
            <a:r>
              <a:rPr lang="en-US" altLang="zh-CN" dirty="0" smtClean="0">
                <a:latin typeface="+mn-lt"/>
                <a:ea typeface="微软雅黑" panose="020B0503020204020204" pitchFamily="34" charset="-122"/>
                <a:cs typeface="Arial" panose="020B0604020202020204" pitchFamily="34" charset="0"/>
              </a:rPr>
              <a:t>Zhang </a:t>
            </a:r>
            <a:r>
              <a:rPr lang="en-US" altLang="zh-CN" dirty="0" err="1" smtClean="0">
                <a:latin typeface="+mn-lt"/>
                <a:ea typeface="微软雅黑" panose="020B0503020204020204" pitchFamily="34" charset="-122"/>
                <a:cs typeface="Arial" panose="020B0604020202020204" pitchFamily="34" charset="0"/>
              </a:rPr>
              <a:t>Zhongjing</a:t>
            </a:r>
            <a:endParaRPr lang="zh-CN" altLang="en-US" dirty="0">
              <a:latin typeface="+mn-lt"/>
              <a:ea typeface="微软雅黑" panose="020B0503020204020204" pitchFamily="34" charset="-122"/>
              <a:cs typeface="Arial" panose="020B0604020202020204" pitchFamily="34" charset="0"/>
            </a:endParaRPr>
          </a:p>
        </p:txBody>
      </p:sp>
      <p:sp>
        <p:nvSpPr>
          <p:cNvPr id="31" name="TextBox 30"/>
          <p:cNvSpPr txBox="1"/>
          <p:nvPr/>
        </p:nvSpPr>
        <p:spPr bwMode="auto">
          <a:xfrm>
            <a:off x="7429520" y="3929070"/>
            <a:ext cx="1214446" cy="402546"/>
          </a:xfrm>
          <a:prstGeom prst="rect">
            <a:avLst/>
          </a:prstGeom>
          <a:noFill/>
          <a:ln w="9525">
            <a:noFill/>
            <a:miter lim="800000"/>
          </a:ln>
          <a:effectLst/>
        </p:spPr>
        <p:txBody>
          <a:bodyPr wrap="square" rtlCol="0">
            <a:spAutoFit/>
          </a:bodyPr>
          <a:lstStyle/>
          <a:p>
            <a:pPr defTabSz="878205">
              <a:lnSpc>
                <a:spcPct val="120000"/>
              </a:lnSpc>
            </a:pPr>
            <a:r>
              <a:rPr lang="en-US" altLang="zh-CN" dirty="0" smtClean="0">
                <a:latin typeface="+mn-lt"/>
                <a:ea typeface="微软雅黑" panose="020B0503020204020204" pitchFamily="34" charset="-122"/>
                <a:cs typeface="Arial" panose="020B0604020202020204" pitchFamily="34" charset="0"/>
              </a:rPr>
              <a:t>Li </a:t>
            </a:r>
            <a:r>
              <a:rPr lang="en-US" altLang="zh-CN" dirty="0" err="1" smtClean="0">
                <a:latin typeface="+mn-lt"/>
                <a:ea typeface="微软雅黑" panose="020B0503020204020204" pitchFamily="34" charset="-122"/>
                <a:cs typeface="Arial" panose="020B0604020202020204" pitchFamily="34" charset="0"/>
              </a:rPr>
              <a:t>Shizhen</a:t>
            </a:r>
            <a:endParaRPr lang="zh-CN" altLang="en-US" dirty="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0-#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slide(fromBottom)">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slide(fromBottom)">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7">
                                            <p:txEl>
                                              <p:pRg st="0" end="0"/>
                                            </p:txEl>
                                          </p:spTgt>
                                        </p:tgtEl>
                                        <p:attrNameLst>
                                          <p:attrName>style.visibility</p:attrName>
                                        </p:attrNameLst>
                                      </p:cBhvr>
                                      <p:to>
                                        <p:strVal val="visible"/>
                                      </p:to>
                                    </p:set>
                                    <p:animEffect transition="in" filter="slide(fromBottom)">
                                      <p:cBhvr>
                                        <p:cTn id="56" dur="500"/>
                                        <p:tgtEl>
                                          <p:spTgt spid="27">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28">
                                            <p:txEl>
                                              <p:pRg st="0" end="0"/>
                                            </p:txEl>
                                          </p:spTgt>
                                        </p:tgtEl>
                                        <p:attrNameLst>
                                          <p:attrName>style.visibility</p:attrName>
                                        </p:attrNameLst>
                                      </p:cBhvr>
                                      <p:to>
                                        <p:strVal val="visible"/>
                                      </p:to>
                                    </p:set>
                                    <p:animEffect transition="in" filter="slide(fromBottom)">
                                      <p:cBhvr>
                                        <p:cTn id="6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p:bldP spid="29"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65008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Ancient Science and Technology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3505200"/>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428728" y="2123071"/>
            <a:ext cx="6786610" cy="1877437"/>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3200" dirty="0" smtClean="0">
                <a:solidFill>
                  <a:schemeClr val="accent6">
                    <a:lumMod val="50000"/>
                  </a:schemeClr>
                </a:solidFill>
                <a:latin typeface="+mn-lt"/>
              </a:rPr>
              <a:t>Four Great Inventions</a:t>
            </a:r>
            <a:endParaRPr lang="en-US" altLang="zh-CN" sz="32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Traditional Chinese Medicine</a:t>
            </a:r>
            <a:endParaRPr lang="en-US" altLang="zh-CN" sz="32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a:t>
            </a:r>
            <a:r>
              <a:rPr lang="en-US" altLang="zh-CN" sz="3200" b="1" dirty="0" smtClean="0">
                <a:solidFill>
                  <a:schemeClr val="accent6">
                    <a:lumMod val="50000"/>
                  </a:schemeClr>
                </a:solidFill>
                <a:latin typeface="+mn-lt"/>
              </a:rPr>
              <a:t>Other Impressive Ancient Inventions</a:t>
            </a:r>
            <a:endParaRPr lang="en-US" altLang="zh-CN" sz="3200" b="1"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2" end="2"/>
                                            </p:txEl>
                                          </p:spTgt>
                                        </p:tgtEl>
                                      </p:cBhvr>
                                    </p:animEffect>
                                    <p:animScale>
                                      <p:cBhvr>
                                        <p:cTn id="7" dur="250" autoRev="1" fill="hold"/>
                                        <p:tgtEl>
                                          <p:spTgt spid="13">
                                            <p:txEl>
                                              <p:pRg st="2" end="2"/>
                                            </p:txEl>
                                          </p:spTgt>
                                        </p:tgtEl>
                                      </p:cBhvr>
                                      <p:by x="105000" y="105000"/>
                                    </p:animScale>
                                  </p:childTnLst>
                                </p:cTn>
                              </p:par>
                              <p:par>
                                <p:cTn id="8" presetID="3" presetClass="emph" presetSubtype="2" fill="hold" nodeType="withEffect">
                                  <p:stCondLst>
                                    <p:cond delay="0"/>
                                  </p:stCondLst>
                                  <p:childTnLst>
                                    <p:animClr clrSpc="rgb">
                                      <p:cBhvr override="childStyle">
                                        <p:cTn id="9" dur="500" fill="hold"/>
                                        <p:tgtEl>
                                          <p:spTgt spid="1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Other Impressive Ancient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143536" cy="2308324"/>
          </a:xfrm>
          <a:prstGeom prst="rect">
            <a:avLst/>
          </a:prstGeom>
        </p:spPr>
        <p:txBody>
          <a:bodyPr wrap="square">
            <a:spAutoFit/>
          </a:bodyPr>
          <a:lstStyle/>
          <a:p>
            <a:pPr>
              <a:buFont typeface="Arial" panose="020B0604020202020204" pitchFamily="34" charset="0"/>
              <a:buChar char="•"/>
            </a:pPr>
            <a:r>
              <a:rPr lang="en-US" altLang="zh-CN" sz="2400" dirty="0" smtClean="0"/>
              <a:t> probably first made by stuffing </a:t>
            </a:r>
            <a:endParaRPr lang="en-US" altLang="zh-CN" sz="2400" dirty="0" smtClean="0"/>
          </a:p>
          <a:p>
            <a:r>
              <a:rPr lang="en-US" altLang="zh-CN" sz="2400" dirty="0" smtClean="0"/>
              <a:t>   gunpowder into bamboo sticks </a:t>
            </a:r>
            <a:endParaRPr lang="en-US" altLang="zh-CN" sz="2400" dirty="0" smtClean="0"/>
          </a:p>
          <a:p>
            <a:pPr>
              <a:buFont typeface="Arial" panose="020B0604020202020204" pitchFamily="34" charset="0"/>
              <a:buChar char="•"/>
            </a:pPr>
            <a:r>
              <a:rPr lang="en-US" altLang="zh-CN" sz="2400" dirty="0" smtClean="0"/>
              <a:t> the explosions can scare off evil spirits </a:t>
            </a:r>
            <a:endParaRPr lang="en-US" altLang="zh-CN" sz="2400" dirty="0" smtClean="0"/>
          </a:p>
          <a:p>
            <a:r>
              <a:rPr lang="en-US" altLang="zh-CN" sz="2400" dirty="0" smtClean="0"/>
              <a:t>  and ghosts </a:t>
            </a:r>
            <a:endParaRPr lang="en-US" altLang="zh-CN" sz="2400" dirty="0" smtClean="0"/>
          </a:p>
          <a:p>
            <a:pPr>
              <a:buFont typeface="Arial" panose="020B0604020202020204" pitchFamily="34" charset="0"/>
              <a:buChar char="•"/>
            </a:pPr>
            <a:r>
              <a:rPr lang="en-US" altLang="zh-CN" sz="2400" dirty="0"/>
              <a:t> </a:t>
            </a:r>
            <a:r>
              <a:rPr lang="en-US" altLang="zh-CN" sz="2400" dirty="0" smtClean="0"/>
              <a:t>setting off fireworks on holidays is still </a:t>
            </a:r>
            <a:endParaRPr lang="en-US" altLang="zh-CN" sz="2400" dirty="0" smtClean="0"/>
          </a:p>
          <a:p>
            <a:r>
              <a:rPr lang="en-US" altLang="zh-CN" sz="2400" dirty="0" smtClean="0"/>
              <a:t>  popular  </a:t>
            </a:r>
            <a:endParaRPr lang="en-US" altLang="zh-CN" sz="2400" dirty="0" smtClean="0"/>
          </a:p>
        </p:txBody>
      </p:sp>
      <p:sp>
        <p:nvSpPr>
          <p:cNvPr id="14" name="矩形 13"/>
          <p:cNvSpPr/>
          <p:nvPr/>
        </p:nvSpPr>
        <p:spPr>
          <a:xfrm>
            <a:off x="4000496" y="1071550"/>
            <a:ext cx="1429750" cy="461665"/>
          </a:xfrm>
          <a:prstGeom prst="rect">
            <a:avLst/>
          </a:prstGeom>
        </p:spPr>
        <p:txBody>
          <a:bodyPr wrap="none">
            <a:spAutoFit/>
          </a:bodyPr>
          <a:lstStyle/>
          <a:p>
            <a:r>
              <a:rPr lang="en-US" altLang="zh-CN" sz="2400" b="1" dirty="0" smtClean="0">
                <a:solidFill>
                  <a:schemeClr val="accent6">
                    <a:lumMod val="50000"/>
                  </a:schemeClr>
                </a:solidFill>
              </a:rPr>
              <a:t>Fireworks</a:t>
            </a:r>
            <a:endParaRPr lang="zh-CN" altLang="en-US" sz="2400" b="1" dirty="0">
              <a:solidFill>
                <a:schemeClr val="accent6">
                  <a:lumMod val="50000"/>
                </a:schemeClr>
              </a:solidFill>
            </a:endParaRPr>
          </a:p>
        </p:txBody>
      </p:sp>
      <p:pic>
        <p:nvPicPr>
          <p:cNvPr id="91138" name="Picture 2" descr="http://img10.3lian.com/c1/newpic/05/32/10.jpg"/>
          <p:cNvPicPr>
            <a:picLocks noChangeAspect="1" noChangeArrowheads="1"/>
          </p:cNvPicPr>
          <p:nvPr/>
        </p:nvPicPr>
        <p:blipFill>
          <a:blip r:embed="rId2" cstate="print"/>
          <a:srcRect/>
          <a:stretch>
            <a:fillRect/>
          </a:stretch>
        </p:blipFill>
        <p:spPr bwMode="auto">
          <a:xfrm>
            <a:off x="6286512" y="1857368"/>
            <a:ext cx="1809148" cy="250033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1138"/>
                                        </p:tgtEl>
                                        <p:attrNameLst>
                                          <p:attrName>style.visibility</p:attrName>
                                        </p:attrNameLst>
                                      </p:cBhvr>
                                      <p:to>
                                        <p:strVal val="visible"/>
                                      </p:to>
                                    </p:set>
                                    <p:anim calcmode="lin" valueType="num">
                                      <p:cBhvr>
                                        <p:cTn id="7" dur="1000" fill="hold"/>
                                        <p:tgtEl>
                                          <p:spTgt spid="91138"/>
                                        </p:tgtEl>
                                        <p:attrNameLst>
                                          <p:attrName>ppt_w</p:attrName>
                                        </p:attrNameLst>
                                      </p:cBhvr>
                                      <p:tavLst>
                                        <p:tav tm="0">
                                          <p:val>
                                            <p:strVal val="#ppt_w*0.70"/>
                                          </p:val>
                                        </p:tav>
                                        <p:tav tm="100000">
                                          <p:val>
                                            <p:strVal val="#ppt_w"/>
                                          </p:val>
                                        </p:tav>
                                      </p:tavLst>
                                    </p:anim>
                                    <p:anim calcmode="lin" valueType="num">
                                      <p:cBhvr>
                                        <p:cTn id="8" dur="1000" fill="hold"/>
                                        <p:tgtEl>
                                          <p:spTgt spid="91138"/>
                                        </p:tgtEl>
                                        <p:attrNameLst>
                                          <p:attrName>ppt_h</p:attrName>
                                        </p:attrNameLst>
                                      </p:cBhvr>
                                      <p:tavLst>
                                        <p:tav tm="0">
                                          <p:val>
                                            <p:strVal val="#ppt_h"/>
                                          </p:val>
                                        </p:tav>
                                        <p:tav tm="100000">
                                          <p:val>
                                            <p:strVal val="#ppt_h"/>
                                          </p:val>
                                        </p:tav>
                                      </p:tavLst>
                                    </p:anim>
                                    <p:animEffect transition="in" filter="fade">
                                      <p:cBhvr>
                                        <p:cTn id="9" dur="1000"/>
                                        <p:tgtEl>
                                          <p:spTgt spid="9113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slide(fromBottom)">
                                      <p:cBhvr>
                                        <p:cTn id="34" dur="500"/>
                                        <p:tgtEl>
                                          <p:spTgt spid="1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animEffect transition="in" filter="slide(fromBottom)">
                                      <p:cBhvr>
                                        <p:cTn id="39"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a:srcRect/>
          <a:stretch>
            <a:fillRect/>
          </a:stretch>
        </p:blipFill>
        <p:spPr bwMode="auto">
          <a:xfrm>
            <a:off x="7099300" y="0"/>
            <a:ext cx="2044700" cy="1924050"/>
          </a:xfrm>
          <a:prstGeom prst="rect">
            <a:avLst/>
          </a:prstGeom>
          <a:noFill/>
          <a:ln w="9525">
            <a:noFill/>
            <a:miter lim="800000"/>
            <a:headEnd/>
            <a:tailEnd/>
          </a:ln>
        </p:spPr>
      </p:pic>
      <p:grpSp>
        <p:nvGrpSpPr>
          <p:cNvPr id="11" name="组合 37"/>
          <p:cNvGrpSpPr/>
          <p:nvPr/>
        </p:nvGrpSpPr>
        <p:grpSpPr bwMode="auto">
          <a:xfrm>
            <a:off x="0" y="581012"/>
            <a:ext cx="9144000" cy="419100"/>
            <a:chOff x="0" y="133158"/>
            <a:chExt cx="9144000" cy="420086"/>
          </a:xfrm>
        </p:grpSpPr>
        <p:cxnSp>
          <p:nvCxnSpPr>
            <p:cNvPr id="13" name="直接连接符 12"/>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42875" y="114580"/>
            <a:ext cx="1723550" cy="599780"/>
          </a:xfrm>
          <a:prstGeom prst="rect">
            <a:avLst/>
          </a:prstGeom>
          <a:noFill/>
          <a:ln w="9525">
            <a:noFill/>
            <a:miter lim="800000"/>
          </a:ln>
        </p:spPr>
        <p:txBody>
          <a:bodyPr wrap="none">
            <a:spAutoFit/>
          </a:bodyPr>
          <a:lstStyle/>
          <a:p>
            <a:pPr algn="ctr" defTabSz="878205" eaLnBrk="1" hangingPunct="1">
              <a:lnSpc>
                <a:spcPct val="120000"/>
              </a:lnSpc>
            </a:pPr>
            <a:r>
              <a:rPr lang="zh-CN" altLang="en-US" sz="3000" dirty="0" smtClean="0">
                <a:solidFill>
                  <a:srgbClr val="772C03"/>
                </a:solidFill>
                <a:latin typeface="经典繁毛楷" panose="02010609000101010101" pitchFamily="49" charset="-122"/>
                <a:ea typeface="经典繁毛楷" panose="02010609000101010101" pitchFamily="49" charset="-122"/>
              </a:rPr>
              <a:t>学习目标</a:t>
            </a:r>
            <a:endParaRPr lang="zh-CN" altLang="en-US" sz="3000" dirty="0">
              <a:solidFill>
                <a:srgbClr val="772C03"/>
              </a:solidFill>
              <a:latin typeface="经典繁毛楷" panose="02010609000101010101" pitchFamily="49" charset="-122"/>
              <a:ea typeface="经典繁毛楷" panose="02010609000101010101" pitchFamily="49" charset="-122"/>
            </a:endParaRPr>
          </a:p>
        </p:txBody>
      </p:sp>
      <p:sp>
        <p:nvSpPr>
          <p:cNvPr id="12" name="TextBox 11"/>
          <p:cNvSpPr txBox="1"/>
          <p:nvPr/>
        </p:nvSpPr>
        <p:spPr bwMode="auto">
          <a:xfrm>
            <a:off x="2143108" y="1857368"/>
            <a:ext cx="6286544" cy="2456057"/>
          </a:xfrm>
          <a:prstGeom prst="rect">
            <a:avLst/>
          </a:prstGeom>
          <a:noFill/>
          <a:ln w="9525">
            <a:noFill/>
            <a:miter lim="800000"/>
          </a:ln>
          <a:effectLst/>
        </p:spPr>
        <p:txBody>
          <a:bodyPr wrap="square" rtlCol="0">
            <a:spAutoFit/>
          </a:bodyPr>
          <a:lstStyle/>
          <a:p>
            <a:pPr defTabSz="878205">
              <a:lnSpc>
                <a:spcPct val="120000"/>
              </a:lnSpc>
              <a:buFont typeface="Arial" panose="020B0604020202020204" pitchFamily="34" charset="0"/>
              <a:buChar char="•"/>
            </a:pPr>
            <a:r>
              <a:rPr lang="zh-CN" altLang="en-US"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rPr>
              <a:t>了解中国古代科技成果；</a:t>
            </a:r>
            <a:endParaRPr lang="en-US" altLang="zh-CN"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endParaRPr>
          </a:p>
          <a:p>
            <a:pPr defTabSz="878205">
              <a:lnSpc>
                <a:spcPct val="120000"/>
              </a:lnSpc>
              <a:buFont typeface="Arial" panose="020B0604020202020204" pitchFamily="34" charset="0"/>
              <a:buChar char="•"/>
            </a:pPr>
            <a:r>
              <a:rPr lang="zh-CN" altLang="en-US"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rPr>
              <a:t>了解中国现代科技成果；</a:t>
            </a:r>
            <a:endParaRPr lang="en-US" altLang="zh-CN"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endParaRPr>
          </a:p>
          <a:p>
            <a:pPr defTabSz="878205">
              <a:lnSpc>
                <a:spcPct val="120000"/>
              </a:lnSpc>
              <a:buFont typeface="Arial" panose="020B0604020202020204" pitchFamily="34" charset="0"/>
              <a:buChar char="•"/>
            </a:pPr>
            <a:r>
              <a:rPr lang="en-US" altLang="zh-CN"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rPr>
              <a:t> </a:t>
            </a:r>
            <a:r>
              <a:rPr lang="zh-CN" altLang="en-US"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rPr>
              <a:t>能够用英语介绍中国科技成果。</a:t>
            </a:r>
            <a:endParaRPr lang="en-US" altLang="zh-CN" sz="3200" dirty="0" smtClean="0">
              <a:solidFill>
                <a:srgbClr val="772C03"/>
              </a:solidFill>
              <a:latin typeface="楷体" panose="02010609060101010101" pitchFamily="49" charset="-122"/>
              <a:ea typeface="楷体" panose="02010609060101010101" pitchFamily="49" charset="-122"/>
              <a:cs typeface="Arial" panose="020B0604020202020204" pitchFamily="34" charset="0"/>
            </a:endParaRPr>
          </a:p>
          <a:p>
            <a:pPr defTabSz="878205">
              <a:lnSpc>
                <a:spcPct val="120000"/>
              </a:lnSpc>
              <a:buFont typeface="Arial" panose="020B0604020202020204" pitchFamily="34" charset="0"/>
              <a:buChar char="•"/>
            </a:pPr>
            <a:endParaRPr lang="zh-CN" altLang="en-US" sz="3200" dirty="0">
              <a:solidFill>
                <a:srgbClr val="772C03"/>
              </a:solidFill>
              <a:latin typeface="楷体" panose="02010609060101010101" pitchFamily="49" charset="-122"/>
              <a:ea typeface="楷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Other Impressive Ancient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143536" cy="2308324"/>
          </a:xfrm>
          <a:prstGeom prst="rect">
            <a:avLst/>
          </a:prstGeom>
        </p:spPr>
        <p:txBody>
          <a:bodyPr wrap="square">
            <a:spAutoFit/>
          </a:bodyPr>
          <a:lstStyle/>
          <a:p>
            <a:pPr>
              <a:buFont typeface="Arial" panose="020B0604020202020204" pitchFamily="34" charset="0"/>
              <a:buChar char="•"/>
            </a:pPr>
            <a:r>
              <a:rPr lang="en-US" altLang="zh-CN" sz="2400" dirty="0" smtClean="0"/>
              <a:t> first developed in ancient China </a:t>
            </a:r>
            <a:endParaRPr lang="en-US" altLang="zh-CN" sz="2400" dirty="0" smtClean="0"/>
          </a:p>
          <a:p>
            <a:pPr>
              <a:buFont typeface="Arial" panose="020B0604020202020204" pitchFamily="34" charset="0"/>
              <a:buChar char="•"/>
            </a:pPr>
            <a:r>
              <a:rPr lang="en-US" altLang="zh-CN" sz="2400" dirty="0" smtClean="0"/>
              <a:t> first found as early as 3,500 BC </a:t>
            </a:r>
            <a:endParaRPr lang="en-US" altLang="zh-CN" sz="2400" dirty="0" smtClean="0"/>
          </a:p>
          <a:p>
            <a:pPr>
              <a:buFont typeface="Arial" panose="020B0604020202020204" pitchFamily="34" charset="0"/>
              <a:buChar char="•"/>
            </a:pPr>
            <a:r>
              <a:rPr lang="en-US" altLang="zh-CN" sz="2400" dirty="0" smtClean="0"/>
              <a:t> originally reserved for the emperors </a:t>
            </a:r>
            <a:endParaRPr lang="en-US" altLang="zh-CN" sz="2400" dirty="0" smtClean="0"/>
          </a:p>
          <a:p>
            <a:r>
              <a:rPr lang="en-US" altLang="zh-CN" sz="2400" dirty="0" smtClean="0"/>
              <a:t>  and nobles </a:t>
            </a:r>
            <a:endParaRPr lang="en-US" altLang="zh-CN" sz="2400" dirty="0" smtClean="0"/>
          </a:p>
          <a:p>
            <a:pPr>
              <a:buFont typeface="Arial" panose="020B0604020202020204" pitchFamily="34" charset="0"/>
              <a:buChar char="•"/>
            </a:pPr>
            <a:r>
              <a:rPr lang="en-US" altLang="zh-CN" sz="2400" dirty="0" smtClean="0"/>
              <a:t> later spread to other parts of the </a:t>
            </a:r>
            <a:endParaRPr lang="en-US" altLang="zh-CN" sz="2400" dirty="0" smtClean="0"/>
          </a:p>
          <a:p>
            <a:r>
              <a:rPr lang="en-US" altLang="zh-CN" sz="2400" dirty="0" smtClean="0"/>
              <a:t>  world</a:t>
            </a:r>
            <a:endParaRPr lang="en-US" altLang="zh-CN" sz="2400" dirty="0" smtClean="0"/>
          </a:p>
        </p:txBody>
      </p:sp>
      <p:sp>
        <p:nvSpPr>
          <p:cNvPr id="14" name="矩形 13"/>
          <p:cNvSpPr/>
          <p:nvPr/>
        </p:nvSpPr>
        <p:spPr>
          <a:xfrm>
            <a:off x="4286248" y="1071550"/>
            <a:ext cx="628698" cy="461665"/>
          </a:xfrm>
          <a:prstGeom prst="rect">
            <a:avLst/>
          </a:prstGeom>
        </p:spPr>
        <p:txBody>
          <a:bodyPr wrap="none">
            <a:spAutoFit/>
          </a:bodyPr>
          <a:lstStyle/>
          <a:p>
            <a:r>
              <a:rPr lang="en-US" altLang="zh-CN" sz="2400" b="1" dirty="0" smtClean="0">
                <a:solidFill>
                  <a:schemeClr val="accent6">
                    <a:lumMod val="50000"/>
                  </a:schemeClr>
                </a:solidFill>
              </a:rPr>
              <a:t>Silk</a:t>
            </a:r>
            <a:endParaRPr lang="zh-CN" altLang="en-US" sz="2400" b="1" dirty="0">
              <a:solidFill>
                <a:schemeClr val="accent6">
                  <a:lumMod val="50000"/>
                </a:schemeClr>
              </a:solidFill>
            </a:endParaRPr>
          </a:p>
        </p:txBody>
      </p:sp>
      <p:sp>
        <p:nvSpPr>
          <p:cNvPr id="94210" name="AutoShape 2"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4212" name="AutoShape 4"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94214" name="Picture 6" descr="隔绝"/>
          <p:cNvPicPr>
            <a:picLocks noChangeAspect="1" noChangeArrowheads="1"/>
          </p:cNvPicPr>
          <p:nvPr/>
        </p:nvPicPr>
        <p:blipFill>
          <a:blip r:embed="rId2"/>
          <a:srcRect/>
          <a:stretch>
            <a:fillRect/>
          </a:stretch>
        </p:blipFill>
        <p:spPr bwMode="auto">
          <a:xfrm>
            <a:off x="5500694" y="1714492"/>
            <a:ext cx="3137338" cy="25987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4214"/>
                                        </p:tgtEl>
                                        <p:attrNameLst>
                                          <p:attrName>style.visibility</p:attrName>
                                        </p:attrNameLst>
                                      </p:cBhvr>
                                      <p:to>
                                        <p:strVal val="visible"/>
                                      </p:to>
                                    </p:set>
                                    <p:anim calcmode="lin" valueType="num">
                                      <p:cBhvr>
                                        <p:cTn id="7" dur="1000" fill="hold"/>
                                        <p:tgtEl>
                                          <p:spTgt spid="94214"/>
                                        </p:tgtEl>
                                        <p:attrNameLst>
                                          <p:attrName>ppt_w</p:attrName>
                                        </p:attrNameLst>
                                      </p:cBhvr>
                                      <p:tavLst>
                                        <p:tav tm="0">
                                          <p:val>
                                            <p:strVal val="#ppt_w*0.70"/>
                                          </p:val>
                                        </p:tav>
                                        <p:tav tm="100000">
                                          <p:val>
                                            <p:strVal val="#ppt_w"/>
                                          </p:val>
                                        </p:tav>
                                      </p:tavLst>
                                    </p:anim>
                                    <p:anim calcmode="lin" valueType="num">
                                      <p:cBhvr>
                                        <p:cTn id="8" dur="1000" fill="hold"/>
                                        <p:tgtEl>
                                          <p:spTgt spid="94214"/>
                                        </p:tgtEl>
                                        <p:attrNameLst>
                                          <p:attrName>ppt_h</p:attrName>
                                        </p:attrNameLst>
                                      </p:cBhvr>
                                      <p:tavLst>
                                        <p:tav tm="0">
                                          <p:val>
                                            <p:strVal val="#ppt_h"/>
                                          </p:val>
                                        </p:tav>
                                        <p:tav tm="100000">
                                          <p:val>
                                            <p:strVal val="#ppt_h"/>
                                          </p:val>
                                        </p:tav>
                                      </p:tavLst>
                                    </p:anim>
                                    <p:animEffect transition="in" filter="fade">
                                      <p:cBhvr>
                                        <p:cTn id="9" dur="1000"/>
                                        <p:tgtEl>
                                          <p:spTgt spid="9421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slide(fromBottom)">
                                      <p:cBhvr>
                                        <p:cTn id="34" dur="500"/>
                                        <p:tgtEl>
                                          <p:spTgt spid="1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animEffect transition="in" filter="slide(fromBottom)">
                                      <p:cBhvr>
                                        <p:cTn id="39"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Other Impressive Ancient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143536" cy="1200329"/>
          </a:xfrm>
          <a:prstGeom prst="rect">
            <a:avLst/>
          </a:prstGeom>
        </p:spPr>
        <p:txBody>
          <a:bodyPr wrap="square">
            <a:spAutoFit/>
          </a:bodyPr>
          <a:lstStyle/>
          <a:p>
            <a:pPr>
              <a:buFont typeface="Arial" panose="020B0604020202020204" pitchFamily="34" charset="0"/>
              <a:buChar char="•"/>
            </a:pPr>
            <a:r>
              <a:rPr lang="en-US" altLang="zh-CN" sz="2400" dirty="0" smtClean="0"/>
              <a:t> made generally from clay </a:t>
            </a:r>
            <a:endParaRPr lang="en-US" altLang="zh-CN" sz="2400" dirty="0" smtClean="0"/>
          </a:p>
          <a:p>
            <a:pPr>
              <a:buFont typeface="Arial" panose="020B0604020202020204" pitchFamily="34" charset="0"/>
              <a:buChar char="•"/>
            </a:pPr>
            <a:r>
              <a:rPr lang="en-US" altLang="zh-CN" sz="2400" dirty="0" smtClean="0"/>
              <a:t> heated at a high degree </a:t>
            </a:r>
            <a:endParaRPr lang="en-US" altLang="zh-CN" sz="2400" dirty="0" smtClean="0"/>
          </a:p>
          <a:p>
            <a:pPr>
              <a:buFont typeface="Arial" panose="020B0604020202020204" pitchFamily="34" charset="0"/>
              <a:buChar char="•"/>
            </a:pPr>
            <a:r>
              <a:rPr lang="en-US" altLang="zh-CN" sz="2400" dirty="0" smtClean="0"/>
              <a:t> the first glazing color is blue </a:t>
            </a:r>
            <a:endParaRPr lang="en-US" altLang="zh-CN" sz="2400" dirty="0" smtClean="0"/>
          </a:p>
        </p:txBody>
      </p:sp>
      <p:sp>
        <p:nvSpPr>
          <p:cNvPr id="14" name="矩形 13"/>
          <p:cNvSpPr/>
          <p:nvPr/>
        </p:nvSpPr>
        <p:spPr>
          <a:xfrm>
            <a:off x="1214414" y="1142988"/>
            <a:ext cx="1364797" cy="461665"/>
          </a:xfrm>
          <a:prstGeom prst="rect">
            <a:avLst/>
          </a:prstGeom>
        </p:spPr>
        <p:txBody>
          <a:bodyPr wrap="none">
            <a:spAutoFit/>
          </a:bodyPr>
          <a:lstStyle/>
          <a:p>
            <a:r>
              <a:rPr lang="en-US" altLang="zh-CN" sz="2400" b="1" dirty="0" smtClean="0">
                <a:solidFill>
                  <a:schemeClr val="accent6">
                    <a:lumMod val="50000"/>
                  </a:schemeClr>
                </a:solidFill>
              </a:rPr>
              <a:t>Porcelain</a:t>
            </a:r>
            <a:endParaRPr lang="zh-CN" altLang="en-US" sz="2400" b="1" dirty="0">
              <a:solidFill>
                <a:schemeClr val="accent6">
                  <a:lumMod val="50000"/>
                </a:schemeClr>
              </a:solidFill>
            </a:endParaRPr>
          </a:p>
        </p:txBody>
      </p:sp>
      <p:sp>
        <p:nvSpPr>
          <p:cNvPr id="94210" name="AutoShape 2"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4212" name="AutoShape 4"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5" name="Picture 9" descr="F:\中国文化概况\图\无标题2.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568" y="1214426"/>
            <a:ext cx="1299754" cy="1741945"/>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3929058" y="3561714"/>
            <a:ext cx="5072098" cy="1938992"/>
          </a:xfrm>
          <a:prstGeom prst="rect">
            <a:avLst/>
          </a:prstGeom>
        </p:spPr>
        <p:txBody>
          <a:bodyPr wrap="square">
            <a:spAutoFit/>
          </a:bodyPr>
          <a:lstStyle/>
          <a:p>
            <a:pPr>
              <a:buFont typeface="Arial" panose="020B0604020202020204" pitchFamily="34" charset="0"/>
              <a:buChar char="•"/>
            </a:pPr>
            <a:r>
              <a:rPr lang="en-US" altLang="zh-CN" sz="2400" dirty="0" smtClean="0"/>
              <a:t> an early form of calculator </a:t>
            </a:r>
            <a:endParaRPr lang="en-US" altLang="zh-CN" sz="2400" dirty="0" smtClean="0"/>
          </a:p>
          <a:p>
            <a:pPr>
              <a:buFont typeface="Arial" panose="020B0604020202020204" pitchFamily="34" charset="0"/>
              <a:buChar char="•"/>
            </a:pPr>
            <a:r>
              <a:rPr lang="en-US" altLang="zh-CN" sz="2400" dirty="0" smtClean="0"/>
              <a:t> a frame with rows of beads around </a:t>
            </a:r>
            <a:endParaRPr lang="en-US" altLang="zh-CN" sz="2400" dirty="0" smtClean="0"/>
          </a:p>
          <a:p>
            <a:r>
              <a:rPr lang="en-US" altLang="zh-CN" sz="2400" dirty="0" smtClean="0"/>
              <a:t>  the rods </a:t>
            </a:r>
            <a:endParaRPr lang="en-US" altLang="zh-CN" sz="2400" dirty="0" smtClean="0"/>
          </a:p>
          <a:p>
            <a:pPr>
              <a:buFont typeface="Arial" panose="020B0604020202020204" pitchFamily="34" charset="0"/>
              <a:buChar char="•"/>
            </a:pPr>
            <a:r>
              <a:rPr lang="en-US" altLang="zh-CN" sz="2400" dirty="0" smtClean="0"/>
              <a:t> used for four fundamental operations </a:t>
            </a:r>
            <a:endParaRPr lang="en-US" altLang="zh-CN" sz="2400" dirty="0" smtClean="0"/>
          </a:p>
          <a:p>
            <a:r>
              <a:rPr lang="en-US" altLang="zh-CN" sz="2400" dirty="0" smtClean="0"/>
              <a:t>  of arithmetic  </a:t>
            </a:r>
            <a:endParaRPr lang="en-US" altLang="zh-CN" sz="2400" dirty="0" smtClean="0"/>
          </a:p>
        </p:txBody>
      </p:sp>
      <p:sp>
        <p:nvSpPr>
          <p:cNvPr id="20" name="矩形 19"/>
          <p:cNvSpPr/>
          <p:nvPr/>
        </p:nvSpPr>
        <p:spPr>
          <a:xfrm>
            <a:off x="5929322" y="3071814"/>
            <a:ext cx="1104790" cy="461665"/>
          </a:xfrm>
          <a:prstGeom prst="rect">
            <a:avLst/>
          </a:prstGeom>
        </p:spPr>
        <p:txBody>
          <a:bodyPr wrap="none">
            <a:spAutoFit/>
          </a:bodyPr>
          <a:lstStyle/>
          <a:p>
            <a:r>
              <a:rPr lang="en-US" altLang="zh-CN" sz="2400" b="1" dirty="0" smtClean="0">
                <a:solidFill>
                  <a:schemeClr val="accent6">
                    <a:lumMod val="50000"/>
                  </a:schemeClr>
                </a:solidFill>
              </a:rPr>
              <a:t>Abacus</a:t>
            </a:r>
            <a:endParaRPr lang="zh-CN" altLang="en-US" sz="2400" b="1" dirty="0">
              <a:solidFill>
                <a:schemeClr val="accent6">
                  <a:lumMod val="50000"/>
                </a:schemeClr>
              </a:solidFill>
            </a:endParaRPr>
          </a:p>
        </p:txBody>
      </p:sp>
      <p:pic>
        <p:nvPicPr>
          <p:cNvPr id="22" name="Picture 2" descr="数据,金融,办公用品,计算器,算盘_122587890_Abacus_创意图片_Getty Images China"/>
          <p:cNvPicPr>
            <a:picLocks noChangeAspect="1" noChangeArrowheads="1"/>
          </p:cNvPicPr>
          <p:nvPr/>
        </p:nvPicPr>
        <p:blipFill>
          <a:blip r:embed="rId3"/>
          <a:srcRect t="42308"/>
          <a:stretch>
            <a:fillRect/>
          </a:stretch>
        </p:blipFill>
        <p:spPr bwMode="auto">
          <a:xfrm>
            <a:off x="500034" y="3929070"/>
            <a:ext cx="3319453" cy="13573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1000" fill="hold"/>
                                        <p:tgtEl>
                                          <p:spTgt spid="22"/>
                                        </p:tgtEl>
                                        <p:attrNameLst>
                                          <p:attrName>ppt_w</p:attrName>
                                        </p:attrNameLst>
                                      </p:cBhvr>
                                      <p:tavLst>
                                        <p:tav tm="0">
                                          <p:val>
                                            <p:strVal val="#ppt_w*0.70"/>
                                          </p:val>
                                        </p:tav>
                                        <p:tav tm="100000">
                                          <p:val>
                                            <p:strVal val="#ppt_w"/>
                                          </p:val>
                                        </p:tav>
                                      </p:tavLst>
                                    </p:anim>
                                    <p:anim calcmode="lin" valueType="num">
                                      <p:cBhvr>
                                        <p:cTn id="30" dur="1000" fill="hold"/>
                                        <p:tgtEl>
                                          <p:spTgt spid="22"/>
                                        </p:tgtEl>
                                        <p:attrNameLst>
                                          <p:attrName>ppt_h</p:attrName>
                                        </p:attrNameLst>
                                      </p:cBhvr>
                                      <p:tavLst>
                                        <p:tav tm="0">
                                          <p:val>
                                            <p:strVal val="#ppt_h"/>
                                          </p:val>
                                        </p:tav>
                                        <p:tav tm="100000">
                                          <p:val>
                                            <p:strVal val="#ppt_h"/>
                                          </p:val>
                                        </p:tav>
                                      </p:tavLst>
                                    </p:anim>
                                    <p:animEffect transition="in" filter="fade">
                                      <p:cBhvr>
                                        <p:cTn id="31" dur="10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slide(fromBottom)">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animEffect transition="in" filter="slide(fromBottom)">
                                      <p:cBhvr>
                                        <p:cTn id="41" dur="500"/>
                                        <p:tgtEl>
                                          <p:spTgt spid="1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19">
                                            <p:txEl>
                                              <p:pRg st="2" end="2"/>
                                            </p:txEl>
                                          </p:spTgt>
                                        </p:tgtEl>
                                        <p:attrNameLst>
                                          <p:attrName>style.visibility</p:attrName>
                                        </p:attrNameLst>
                                      </p:cBhvr>
                                      <p:to>
                                        <p:strVal val="visible"/>
                                      </p:to>
                                    </p:set>
                                    <p:animEffect transition="in" filter="slide(fromBottom)">
                                      <p:cBhvr>
                                        <p:cTn id="46" dur="500"/>
                                        <p:tgtEl>
                                          <p:spTgt spid="19">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19">
                                            <p:txEl>
                                              <p:pRg st="3" end="3"/>
                                            </p:txEl>
                                          </p:spTgt>
                                        </p:tgtEl>
                                        <p:attrNameLst>
                                          <p:attrName>style.visibility</p:attrName>
                                        </p:attrNameLst>
                                      </p:cBhvr>
                                      <p:to>
                                        <p:strVal val="visible"/>
                                      </p:to>
                                    </p:set>
                                    <p:animEffect transition="in" filter="slide(fromBottom)">
                                      <p:cBhvr>
                                        <p:cTn id="51" dur="500"/>
                                        <p:tgtEl>
                                          <p:spTgt spid="19">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19">
                                            <p:txEl>
                                              <p:pRg st="4" end="4"/>
                                            </p:txEl>
                                          </p:spTgt>
                                        </p:tgtEl>
                                        <p:attrNameLst>
                                          <p:attrName>style.visibility</p:attrName>
                                        </p:attrNameLst>
                                      </p:cBhvr>
                                      <p:to>
                                        <p:strVal val="visible"/>
                                      </p:to>
                                    </p:set>
                                    <p:animEffect transition="in" filter="slide(fromBottom)">
                                      <p:cBhvr>
                                        <p:cTn id="56"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Other Impressive Ancient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642910" y="2071682"/>
            <a:ext cx="5143536" cy="2278765"/>
          </a:xfrm>
          <a:prstGeom prst="rect">
            <a:avLst/>
          </a:prstGeom>
        </p:spPr>
        <p:txBody>
          <a:bodyPr wrap="square">
            <a:spAutoFit/>
          </a:bodyPr>
          <a:lstStyle/>
          <a:p>
            <a:pPr>
              <a:lnSpc>
                <a:spcPct val="120000"/>
              </a:lnSpc>
              <a:buFont typeface="Arial" panose="020B0604020202020204" pitchFamily="34" charset="0"/>
              <a:buChar char="•"/>
            </a:pPr>
            <a:r>
              <a:rPr lang="en-US" altLang="zh-CN" sz="2400" dirty="0" smtClean="0"/>
              <a:t> invented by Zhang </a:t>
            </a:r>
            <a:r>
              <a:rPr lang="en-US" altLang="zh-CN" sz="2400" dirty="0" err="1" smtClean="0"/>
              <a:t>Heng</a:t>
            </a:r>
            <a:r>
              <a:rPr lang="en-US" altLang="zh-CN" sz="2400" dirty="0" smtClean="0"/>
              <a:t> </a:t>
            </a:r>
            <a:endParaRPr lang="en-US" altLang="zh-CN" sz="2400" dirty="0" smtClean="0"/>
          </a:p>
          <a:p>
            <a:pPr>
              <a:lnSpc>
                <a:spcPct val="120000"/>
              </a:lnSpc>
              <a:buFont typeface="Arial" panose="020B0604020202020204" pitchFamily="34" charset="0"/>
              <a:buChar char="•"/>
            </a:pPr>
            <a:r>
              <a:rPr lang="en-US" altLang="zh-CN" sz="2400" dirty="0" smtClean="0"/>
              <a:t> used to indicate the direction of a </a:t>
            </a:r>
            <a:endParaRPr lang="en-US" altLang="zh-CN" sz="2400" dirty="0" smtClean="0"/>
          </a:p>
          <a:p>
            <a:pPr>
              <a:lnSpc>
                <a:spcPct val="120000"/>
              </a:lnSpc>
            </a:pPr>
            <a:r>
              <a:rPr lang="en-US" altLang="zh-CN" sz="2400" dirty="0" smtClean="0"/>
              <a:t>  distant earthquake</a:t>
            </a:r>
            <a:endParaRPr lang="en-US" altLang="zh-CN" sz="2400" dirty="0" smtClean="0"/>
          </a:p>
          <a:p>
            <a:pPr>
              <a:lnSpc>
                <a:spcPct val="120000"/>
              </a:lnSpc>
              <a:buFont typeface="Arial" panose="020B0604020202020204" pitchFamily="34" charset="0"/>
              <a:buChar char="•"/>
            </a:pPr>
            <a:r>
              <a:rPr lang="en-US" altLang="zh-CN" sz="2400" dirty="0" smtClean="0"/>
              <a:t> a similar instrument invented in </a:t>
            </a:r>
            <a:endParaRPr lang="en-US" altLang="zh-CN" sz="2400" dirty="0" smtClean="0"/>
          </a:p>
          <a:p>
            <a:pPr>
              <a:lnSpc>
                <a:spcPct val="120000"/>
              </a:lnSpc>
            </a:pPr>
            <a:r>
              <a:rPr lang="en-US" altLang="zh-CN" sz="2400" dirty="0" smtClean="0"/>
              <a:t>  Europe over 1,700 years later</a:t>
            </a:r>
            <a:endParaRPr lang="en-US" altLang="zh-CN" sz="2400" dirty="0" smtClean="0"/>
          </a:p>
        </p:txBody>
      </p:sp>
      <p:sp>
        <p:nvSpPr>
          <p:cNvPr id="14" name="矩形 13"/>
          <p:cNvSpPr/>
          <p:nvPr/>
        </p:nvSpPr>
        <p:spPr>
          <a:xfrm>
            <a:off x="3714744" y="1071550"/>
            <a:ext cx="1830629" cy="461665"/>
          </a:xfrm>
          <a:prstGeom prst="rect">
            <a:avLst/>
          </a:prstGeom>
        </p:spPr>
        <p:txBody>
          <a:bodyPr wrap="none">
            <a:spAutoFit/>
          </a:bodyPr>
          <a:lstStyle/>
          <a:p>
            <a:r>
              <a:rPr lang="en-US" altLang="zh-CN" sz="2400" b="1" dirty="0" smtClean="0">
                <a:solidFill>
                  <a:schemeClr val="accent6">
                    <a:lumMod val="50000"/>
                  </a:schemeClr>
                </a:solidFill>
              </a:rPr>
              <a:t>Seismograph</a:t>
            </a:r>
            <a:endParaRPr lang="zh-CN" altLang="en-US" sz="2400" b="1" dirty="0">
              <a:solidFill>
                <a:schemeClr val="accent6">
                  <a:lumMod val="50000"/>
                </a:schemeClr>
              </a:solidFill>
            </a:endParaRPr>
          </a:p>
        </p:txBody>
      </p:sp>
      <p:sp>
        <p:nvSpPr>
          <p:cNvPr id="94210" name="AutoShape 2"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4212" name="AutoShape 4"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5" name="Picture 6" descr="F:\中国文化概况\图\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8" y="2000244"/>
            <a:ext cx="2643206" cy="2786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slide(fromBottom)">
                                      <p:cBhvr>
                                        <p:cTn id="34"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Other Impressive Ancient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715304" cy="1200329"/>
          </a:xfrm>
          <a:prstGeom prst="rect">
            <a:avLst/>
          </a:prstGeom>
        </p:spPr>
        <p:txBody>
          <a:bodyPr wrap="square">
            <a:spAutoFit/>
          </a:bodyPr>
          <a:lstStyle/>
          <a:p>
            <a:pPr>
              <a:buFont typeface="Arial" panose="020B0604020202020204" pitchFamily="34" charset="0"/>
              <a:buChar char="•"/>
            </a:pPr>
            <a:r>
              <a:rPr lang="en-US" altLang="zh-CN" sz="2400" dirty="0" smtClean="0"/>
              <a:t> used for surgical operations </a:t>
            </a:r>
            <a:endParaRPr lang="en-US" altLang="zh-CN" sz="2400" dirty="0" smtClean="0"/>
          </a:p>
          <a:p>
            <a:pPr>
              <a:buFont typeface="Arial" panose="020B0604020202020204" pitchFamily="34" charset="0"/>
              <a:buChar char="•"/>
            </a:pPr>
            <a:r>
              <a:rPr lang="en-US" altLang="zh-CN" sz="2400" dirty="0" smtClean="0"/>
              <a:t> exampled by “toxic wine” invented by </a:t>
            </a:r>
            <a:r>
              <a:rPr lang="en-US" altLang="zh-CN" sz="2400" dirty="0" err="1" smtClean="0"/>
              <a:t>Bian</a:t>
            </a:r>
            <a:r>
              <a:rPr lang="en-US" altLang="zh-CN" sz="2400" dirty="0" smtClean="0"/>
              <a:t> </a:t>
            </a:r>
            <a:r>
              <a:rPr lang="en-US" altLang="zh-CN" sz="2400" dirty="0" err="1" smtClean="0"/>
              <a:t>Que</a:t>
            </a:r>
            <a:r>
              <a:rPr lang="en-US" altLang="zh-CN" sz="2400" dirty="0" smtClean="0"/>
              <a:t> and </a:t>
            </a:r>
            <a:endParaRPr lang="en-US" altLang="zh-CN" sz="2400" dirty="0" smtClean="0"/>
          </a:p>
          <a:p>
            <a:r>
              <a:rPr lang="en-US" altLang="zh-CN" sz="2400" i="1" dirty="0" smtClean="0"/>
              <a:t>  </a:t>
            </a:r>
            <a:r>
              <a:rPr lang="en-US" altLang="zh-CN" sz="2400" i="1" dirty="0" err="1" smtClean="0"/>
              <a:t>mafeisan</a:t>
            </a:r>
            <a:r>
              <a:rPr lang="en-US" altLang="zh-CN" sz="2400" dirty="0" smtClean="0"/>
              <a:t> invented by </a:t>
            </a:r>
            <a:r>
              <a:rPr lang="en-US" altLang="zh-CN" sz="2400" dirty="0" err="1" smtClean="0"/>
              <a:t>Hua</a:t>
            </a:r>
            <a:r>
              <a:rPr lang="en-US" altLang="zh-CN" sz="2400" dirty="0" smtClean="0"/>
              <a:t> </a:t>
            </a:r>
            <a:r>
              <a:rPr lang="en-US" altLang="zh-CN" sz="2400" dirty="0" err="1" smtClean="0"/>
              <a:t>Tuo</a:t>
            </a:r>
            <a:r>
              <a:rPr lang="en-US" altLang="zh-CN" sz="2400" dirty="0" smtClean="0"/>
              <a:t> </a:t>
            </a:r>
            <a:endParaRPr lang="en-US" altLang="zh-CN" sz="2400" dirty="0" smtClean="0"/>
          </a:p>
        </p:txBody>
      </p:sp>
      <p:sp>
        <p:nvSpPr>
          <p:cNvPr id="14" name="矩形 13"/>
          <p:cNvSpPr/>
          <p:nvPr/>
        </p:nvSpPr>
        <p:spPr>
          <a:xfrm>
            <a:off x="3714744" y="1071550"/>
            <a:ext cx="1578253" cy="461665"/>
          </a:xfrm>
          <a:prstGeom prst="rect">
            <a:avLst/>
          </a:prstGeom>
        </p:spPr>
        <p:txBody>
          <a:bodyPr wrap="none">
            <a:spAutoFit/>
          </a:bodyPr>
          <a:lstStyle/>
          <a:p>
            <a:r>
              <a:rPr lang="en-US" altLang="zh-CN" sz="2400" b="1" dirty="0" err="1" smtClean="0">
                <a:solidFill>
                  <a:schemeClr val="accent6">
                    <a:lumMod val="50000"/>
                  </a:schemeClr>
                </a:solidFill>
              </a:rPr>
              <a:t>Anaethetic</a:t>
            </a:r>
            <a:endParaRPr lang="zh-CN" altLang="en-US" sz="2400" b="1" dirty="0">
              <a:solidFill>
                <a:schemeClr val="accent6">
                  <a:lumMod val="50000"/>
                </a:schemeClr>
              </a:solidFill>
            </a:endParaRPr>
          </a:p>
        </p:txBody>
      </p:sp>
      <p:sp>
        <p:nvSpPr>
          <p:cNvPr id="94210" name="AutoShape 2"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4212" name="AutoShape 4"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97282" name="Picture 2" descr="http://files.instrument.com.cn/bbs/upfile/images/20091111/2009111120562.jpg"/>
          <p:cNvPicPr>
            <a:picLocks noChangeAspect="1" noChangeArrowheads="1"/>
          </p:cNvPicPr>
          <p:nvPr/>
        </p:nvPicPr>
        <p:blipFill>
          <a:blip r:embed="rId2"/>
          <a:srcRect/>
          <a:stretch>
            <a:fillRect/>
          </a:stretch>
        </p:blipFill>
        <p:spPr bwMode="auto">
          <a:xfrm>
            <a:off x="3071802" y="2953368"/>
            <a:ext cx="3929090" cy="22996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7282"/>
                                        </p:tgtEl>
                                        <p:attrNameLst>
                                          <p:attrName>style.visibility</p:attrName>
                                        </p:attrNameLst>
                                      </p:cBhvr>
                                      <p:to>
                                        <p:strVal val="visible"/>
                                      </p:to>
                                    </p:set>
                                    <p:anim calcmode="lin" valueType="num">
                                      <p:cBhvr>
                                        <p:cTn id="7" dur="1000" fill="hold"/>
                                        <p:tgtEl>
                                          <p:spTgt spid="97282"/>
                                        </p:tgtEl>
                                        <p:attrNameLst>
                                          <p:attrName>ppt_w</p:attrName>
                                        </p:attrNameLst>
                                      </p:cBhvr>
                                      <p:tavLst>
                                        <p:tav tm="0">
                                          <p:val>
                                            <p:strVal val="#ppt_w*0.70"/>
                                          </p:val>
                                        </p:tav>
                                        <p:tav tm="100000">
                                          <p:val>
                                            <p:strVal val="#ppt_w"/>
                                          </p:val>
                                        </p:tav>
                                      </p:tavLst>
                                    </p:anim>
                                    <p:anim calcmode="lin" valueType="num">
                                      <p:cBhvr>
                                        <p:cTn id="8" dur="1000" fill="hold"/>
                                        <p:tgtEl>
                                          <p:spTgt spid="97282"/>
                                        </p:tgtEl>
                                        <p:attrNameLst>
                                          <p:attrName>ppt_h</p:attrName>
                                        </p:attrNameLst>
                                      </p:cBhvr>
                                      <p:tavLst>
                                        <p:tav tm="0">
                                          <p:val>
                                            <p:strVal val="#ppt_h"/>
                                          </p:val>
                                        </p:tav>
                                        <p:tav tm="100000">
                                          <p:val>
                                            <p:strVal val="#ppt_h"/>
                                          </p:val>
                                        </p:tav>
                                      </p:tavLst>
                                    </p:anim>
                                    <p:animEffect transition="in" filter="fade">
                                      <p:cBhvr>
                                        <p:cTn id="9" dur="1000"/>
                                        <p:tgtEl>
                                          <p:spTgt spid="9728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Other Impressive Ancient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715304" cy="1569660"/>
          </a:xfrm>
          <a:prstGeom prst="rect">
            <a:avLst/>
          </a:prstGeom>
        </p:spPr>
        <p:txBody>
          <a:bodyPr wrap="square">
            <a:spAutoFit/>
          </a:bodyPr>
          <a:lstStyle/>
          <a:p>
            <a:pPr>
              <a:buFont typeface="Arial" panose="020B0604020202020204" pitchFamily="34" charset="0"/>
              <a:buChar char="•"/>
            </a:pPr>
            <a:r>
              <a:rPr lang="en-US" altLang="zh-CN" sz="2400" dirty="0" smtClean="0"/>
              <a:t> a popular board game originates in China</a:t>
            </a:r>
            <a:endParaRPr lang="en-US" altLang="zh-CN" sz="2400" dirty="0" smtClean="0"/>
          </a:p>
          <a:p>
            <a:pPr>
              <a:buFont typeface="Arial" panose="020B0604020202020204" pitchFamily="34" charset="0"/>
              <a:buChar char="•"/>
            </a:pPr>
            <a:r>
              <a:rPr lang="en-US" altLang="zh-CN" sz="2400" dirty="0" smtClean="0"/>
              <a:t> played on a square wooden board of 361 intersections </a:t>
            </a:r>
            <a:endParaRPr lang="en-US" altLang="zh-CN" sz="2400" dirty="0" smtClean="0"/>
          </a:p>
          <a:p>
            <a:pPr>
              <a:buFont typeface="Arial" panose="020B0604020202020204" pitchFamily="34" charset="0"/>
              <a:buChar char="•"/>
            </a:pPr>
            <a:r>
              <a:rPr lang="en-US" altLang="zh-CN" sz="2400" dirty="0" smtClean="0"/>
              <a:t> the person who has the most pieces walled in will be </a:t>
            </a:r>
            <a:endParaRPr lang="en-US" altLang="zh-CN" sz="2400" dirty="0" smtClean="0"/>
          </a:p>
          <a:p>
            <a:r>
              <a:rPr lang="en-US" altLang="zh-CN" sz="2400" dirty="0" smtClean="0"/>
              <a:t>  declared as the winner </a:t>
            </a:r>
            <a:endParaRPr lang="en-US" altLang="zh-CN" sz="2400" dirty="0" smtClean="0"/>
          </a:p>
        </p:txBody>
      </p:sp>
      <p:sp>
        <p:nvSpPr>
          <p:cNvPr id="14" name="矩形 13"/>
          <p:cNvSpPr/>
          <p:nvPr/>
        </p:nvSpPr>
        <p:spPr>
          <a:xfrm>
            <a:off x="4071934" y="1071550"/>
            <a:ext cx="923907" cy="461665"/>
          </a:xfrm>
          <a:prstGeom prst="rect">
            <a:avLst/>
          </a:prstGeom>
        </p:spPr>
        <p:txBody>
          <a:bodyPr wrap="none">
            <a:spAutoFit/>
          </a:bodyPr>
          <a:lstStyle/>
          <a:p>
            <a:r>
              <a:rPr lang="en-US" altLang="zh-CN" sz="2400" b="1" i="1" dirty="0" err="1" smtClean="0">
                <a:solidFill>
                  <a:schemeClr val="accent6">
                    <a:lumMod val="50000"/>
                  </a:schemeClr>
                </a:solidFill>
              </a:rPr>
              <a:t>Weiqi</a:t>
            </a:r>
            <a:endParaRPr lang="zh-CN" altLang="en-US" sz="2400" b="1" i="1" dirty="0">
              <a:solidFill>
                <a:schemeClr val="accent6">
                  <a:lumMod val="50000"/>
                </a:schemeClr>
              </a:solidFill>
            </a:endParaRPr>
          </a:p>
        </p:txBody>
      </p:sp>
      <p:sp>
        <p:nvSpPr>
          <p:cNvPr id="94210" name="AutoShape 2"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4212" name="AutoShape 4" descr="http://img5.imgtn.bdimg.com/it/u=1306717905,319182397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99330" name="Picture 2" descr="中国文化,日本文化,休闲游戏,棋盘游戏,摄影_157398207_The Game of Go_创意图片_Getty Images China"/>
          <p:cNvPicPr>
            <a:picLocks noChangeAspect="1" noChangeArrowheads="1"/>
          </p:cNvPicPr>
          <p:nvPr/>
        </p:nvPicPr>
        <p:blipFill>
          <a:blip r:embed="rId2"/>
          <a:srcRect/>
          <a:stretch>
            <a:fillRect/>
          </a:stretch>
        </p:blipFill>
        <p:spPr bwMode="auto">
          <a:xfrm>
            <a:off x="3000364" y="3214690"/>
            <a:ext cx="3014652" cy="230233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anim calcmode="lin" valueType="num">
                                      <p:cBhvr>
                                        <p:cTn id="7" dur="1000" fill="hold"/>
                                        <p:tgtEl>
                                          <p:spTgt spid="99330"/>
                                        </p:tgtEl>
                                        <p:attrNameLst>
                                          <p:attrName>ppt_w</p:attrName>
                                        </p:attrNameLst>
                                      </p:cBhvr>
                                      <p:tavLst>
                                        <p:tav tm="0">
                                          <p:val>
                                            <p:strVal val="#ppt_w*0.70"/>
                                          </p:val>
                                        </p:tav>
                                        <p:tav tm="100000">
                                          <p:val>
                                            <p:strVal val="#ppt_w"/>
                                          </p:val>
                                        </p:tav>
                                      </p:tavLst>
                                    </p:anim>
                                    <p:anim calcmode="lin" valueType="num">
                                      <p:cBhvr>
                                        <p:cTn id="8" dur="1000" fill="hold"/>
                                        <p:tgtEl>
                                          <p:spTgt spid="99330"/>
                                        </p:tgtEl>
                                        <p:attrNameLst>
                                          <p:attrName>ppt_h</p:attrName>
                                        </p:attrNameLst>
                                      </p:cBhvr>
                                      <p:tavLst>
                                        <p:tav tm="0">
                                          <p:val>
                                            <p:strVal val="#ppt_h"/>
                                          </p:val>
                                        </p:tav>
                                        <p:tav tm="100000">
                                          <p:val>
                                            <p:strVal val="#ppt_h"/>
                                          </p:val>
                                        </p:tav>
                                      </p:tavLst>
                                    </p:anim>
                                    <p:animEffect transition="in" filter="fade">
                                      <p:cBhvr>
                                        <p:cTn id="9" dur="1000"/>
                                        <p:tgtEl>
                                          <p:spTgt spid="99330"/>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slide(fromBottom)">
                                      <p:cBhvr>
                                        <p:cTn id="19" dur="500"/>
                                        <p:tgtEl>
                                          <p:spTgt spid="1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slide(fromBottom)">
                                      <p:cBhvr>
                                        <p:cTn id="24" dur="500"/>
                                        <p:tgtEl>
                                          <p:spTgt spid="1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slide(fromBottom)">
                                      <p:cBhvr>
                                        <p:cTn id="29"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19" name="组合 18"/>
          <p:cNvGrpSpPr/>
          <p:nvPr/>
        </p:nvGrpSpPr>
        <p:grpSpPr>
          <a:xfrm>
            <a:off x="1643042" y="1714492"/>
            <a:ext cx="2571768" cy="3429024"/>
            <a:chOff x="1428728" y="1714492"/>
            <a:chExt cx="2167157" cy="2949515"/>
          </a:xfrm>
        </p:grpSpPr>
        <p:pic>
          <p:nvPicPr>
            <p:cNvPr id="36" name="Picture 6" descr="F:\中国文化概况\图\1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166" y="1714492"/>
              <a:ext cx="2071702" cy="184146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4"/>
            <p:cNvGrpSpPr/>
            <p:nvPr/>
          </p:nvGrpSpPr>
          <p:grpSpPr bwMode="auto">
            <a:xfrm>
              <a:off x="1428728" y="2714624"/>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Ancient Science and Technology</a:t>
                </a:r>
                <a:endParaRPr lang="zh-CN" altLang="en-US" sz="2000" b="1" dirty="0">
                  <a:solidFill>
                    <a:srgbClr val="7F7F7F"/>
                  </a:solidFill>
                  <a:latin typeface="+mj-lt"/>
                  <a:ea typeface="冬青黑体简体中文 W6"/>
                  <a:cs typeface="冬青黑体简体中文 W6"/>
                </a:endParaRPr>
              </a:p>
            </p:txBody>
          </p:sp>
        </p:grpSp>
      </p:grpSp>
      <p:sp>
        <p:nvSpPr>
          <p:cNvPr id="18440" name="TextBox 24"/>
          <p:cNvSpPr txBox="1">
            <a:spLocks noChangeArrowheads="1"/>
          </p:cNvSpPr>
          <p:nvPr/>
        </p:nvSpPr>
        <p:spPr bwMode="auto">
          <a:xfrm>
            <a:off x="-32" y="341470"/>
            <a:ext cx="6386685" cy="683264"/>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Science and Technology</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3"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714876" y="1714492"/>
            <a:ext cx="2428893" cy="3857652"/>
            <a:chOff x="5072067" y="1714492"/>
            <a:chExt cx="2071702" cy="3313397"/>
          </a:xfrm>
        </p:grpSpPr>
        <p:pic>
          <p:nvPicPr>
            <p:cNvPr id="37" name="Picture 9" descr="F:\中国文化概况\图\875669a14c855792461064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4" y="1714492"/>
              <a:ext cx="2000264" cy="186087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4"/>
            <p:cNvGrpSpPr/>
            <p:nvPr/>
          </p:nvGrpSpPr>
          <p:grpSpPr bwMode="auto">
            <a:xfrm>
              <a:off x="5072067" y="2714624"/>
              <a:ext cx="2071702" cy="2313265"/>
              <a:chOff x="1167716" y="2546278"/>
              <a:chExt cx="1745811" cy="3415064"/>
            </a:xfrm>
          </p:grpSpPr>
          <p:sp>
            <p:nvSpPr>
              <p:cNvPr id="20" name="矩形 19"/>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TextBox 2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3" name="TextBox 8"/>
              <p:cNvSpPr txBox="1">
                <a:spLocks noChangeArrowheads="1"/>
              </p:cNvSpPr>
              <p:nvPr/>
            </p:nvSpPr>
            <p:spPr bwMode="auto">
              <a:xfrm>
                <a:off x="1167716" y="4225652"/>
                <a:ext cx="1745811"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chemeClr val="accent6">
                        <a:lumMod val="50000"/>
                      </a:schemeClr>
                    </a:solidFill>
                    <a:latin typeface="+mj-lt"/>
                    <a:ea typeface="冬青黑体简体中文 W6"/>
                    <a:cs typeface="冬青黑体简体中文 W6"/>
                  </a:rPr>
                  <a:t>Modern Scientific and Technological Achievements</a:t>
                </a:r>
                <a:endParaRPr lang="zh-CN" altLang="en-US" sz="2000" b="1" dirty="0">
                  <a:solidFill>
                    <a:schemeClr val="accent6">
                      <a:lumMod val="50000"/>
                    </a:schemeClr>
                  </a:solidFill>
                  <a:latin typeface="+mj-lt"/>
                  <a:ea typeface="冬青黑体简体中文 W6"/>
                  <a:cs typeface="冬青黑体简体中文 W6"/>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Bottom)">
                                      <p:cBhvr>
                                        <p:cTn id="7" dur="500"/>
                                        <p:tgtEl>
                                          <p:spTgt spid="19"/>
                                        </p:tgtEl>
                                      </p:cBhvr>
                                    </p:animEffect>
                                  </p:childTnLst>
                                </p:cTn>
                              </p:par>
                              <p:par>
                                <p:cTn id="8" presetID="12" presetClass="entr" presetSubtype="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slide(fromTop)">
                                      <p:cBhvr>
                                        <p:cTn id="10" dur="500"/>
                                        <p:tgtEl>
                                          <p:spTgt spid="21"/>
                                        </p:tgtEl>
                                      </p:cBhvr>
                                    </p:animEffect>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21"/>
                                        </p:tgtEl>
                                      </p:cBhvr>
                                    </p:animEffect>
                                    <p:animScale>
                                      <p:cBhvr>
                                        <p:cTn id="14"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71470" y="142856"/>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3643306" y="1181389"/>
            <a:ext cx="2021644" cy="461665"/>
          </a:xfrm>
          <a:prstGeom prst="rect">
            <a:avLst/>
          </a:prstGeom>
        </p:spPr>
        <p:txBody>
          <a:bodyPr wrap="none">
            <a:spAutoFit/>
          </a:bodyPr>
          <a:lstStyle/>
          <a:p>
            <a:r>
              <a:rPr lang="en-US" altLang="zh-CN" sz="2400" b="1" dirty="0" smtClean="0">
                <a:solidFill>
                  <a:schemeClr val="accent6">
                    <a:lumMod val="50000"/>
                  </a:schemeClr>
                </a:solidFill>
              </a:rPr>
              <a:t>Atomic Energy</a:t>
            </a:r>
            <a:endParaRPr lang="zh-CN" altLang="en-US" sz="2400" b="1" dirty="0">
              <a:solidFill>
                <a:schemeClr val="accent6">
                  <a:lumMod val="50000"/>
                </a:schemeClr>
              </a:solidFill>
            </a:endParaRPr>
          </a:p>
        </p:txBody>
      </p:sp>
      <p:sp>
        <p:nvSpPr>
          <p:cNvPr id="21" name="矩形 20"/>
          <p:cNvSpPr/>
          <p:nvPr/>
        </p:nvSpPr>
        <p:spPr>
          <a:xfrm>
            <a:off x="571472" y="1714492"/>
            <a:ext cx="7929618" cy="1200329"/>
          </a:xfrm>
          <a:prstGeom prst="rect">
            <a:avLst/>
          </a:prstGeom>
        </p:spPr>
        <p:txBody>
          <a:bodyPr wrap="square">
            <a:spAutoFit/>
          </a:bodyPr>
          <a:lstStyle/>
          <a:p>
            <a:pPr>
              <a:buFont typeface="Arial" panose="020B0604020202020204" pitchFamily="34" charset="0"/>
              <a:buChar char="•"/>
            </a:pPr>
            <a:r>
              <a:rPr lang="en-US" altLang="zh-CN" sz="2400" dirty="0" smtClean="0"/>
              <a:t> 1958 heralds China’s entry into the atomic age</a:t>
            </a:r>
            <a:endParaRPr lang="en-US" altLang="zh-CN" sz="2400" dirty="0" smtClean="0"/>
          </a:p>
          <a:p>
            <a:pPr>
              <a:buFont typeface="Arial" panose="020B0604020202020204" pitchFamily="34" charset="0"/>
              <a:buChar char="•"/>
            </a:pPr>
            <a:r>
              <a:rPr lang="en-US" altLang="zh-CN" sz="2400" dirty="0" smtClean="0"/>
              <a:t> China being one of the few countries in the world that have </a:t>
            </a:r>
            <a:endParaRPr lang="en-US" altLang="zh-CN" sz="2400" dirty="0" smtClean="0"/>
          </a:p>
          <a:p>
            <a:r>
              <a:rPr lang="en-US" altLang="zh-CN" sz="2400" dirty="0" smtClean="0"/>
              <a:t>  the technology of exploring atomic energy </a:t>
            </a:r>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slide(fromBottom)">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slide(fromBottom)">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slide(fromBottom)">
                                      <p:cBhvr>
                                        <p:cTn id="17"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857488" y="1071550"/>
            <a:ext cx="3971728" cy="461665"/>
          </a:xfrm>
          <a:prstGeom prst="rect">
            <a:avLst/>
          </a:prstGeom>
        </p:spPr>
        <p:txBody>
          <a:bodyPr wrap="none">
            <a:spAutoFit/>
          </a:bodyPr>
          <a:lstStyle/>
          <a:p>
            <a:r>
              <a:rPr lang="en-US" altLang="zh-CN" sz="2400" b="1" dirty="0" smtClean="0">
                <a:solidFill>
                  <a:schemeClr val="accent6">
                    <a:lumMod val="50000"/>
                  </a:schemeClr>
                </a:solidFill>
              </a:rPr>
              <a:t>Nuclear and Hydrogen Bombs</a:t>
            </a:r>
            <a:endParaRPr lang="zh-CN" altLang="en-US" sz="2400" b="1" dirty="0">
              <a:solidFill>
                <a:schemeClr val="accent6">
                  <a:lumMod val="50000"/>
                </a:schemeClr>
              </a:solidFill>
            </a:endParaRPr>
          </a:p>
        </p:txBody>
      </p:sp>
      <p:sp>
        <p:nvSpPr>
          <p:cNvPr id="21" name="矩形 20"/>
          <p:cNvSpPr/>
          <p:nvPr/>
        </p:nvSpPr>
        <p:spPr>
          <a:xfrm>
            <a:off x="571472" y="1571616"/>
            <a:ext cx="8001056" cy="1569660"/>
          </a:xfrm>
          <a:prstGeom prst="rect">
            <a:avLst/>
          </a:prstGeom>
        </p:spPr>
        <p:txBody>
          <a:bodyPr wrap="square">
            <a:spAutoFit/>
          </a:bodyPr>
          <a:lstStyle/>
          <a:p>
            <a:pPr>
              <a:buFont typeface="Arial" panose="020B0604020202020204" pitchFamily="34" charset="0"/>
              <a:buChar char="•"/>
            </a:pPr>
            <a:r>
              <a:rPr lang="en-US" altLang="zh-CN" sz="2400" dirty="0" smtClean="0"/>
              <a:t> 1964, China’s first nuclear bomb was exploded </a:t>
            </a:r>
            <a:endParaRPr lang="en-US" altLang="zh-CN" sz="2400" dirty="0" smtClean="0"/>
          </a:p>
          <a:p>
            <a:pPr>
              <a:buFont typeface="Arial" panose="020B0604020202020204" pitchFamily="34" charset="0"/>
              <a:buChar char="•"/>
            </a:pPr>
            <a:r>
              <a:rPr lang="en-US" altLang="zh-CN" sz="2400" dirty="0" smtClean="0"/>
              <a:t> China being the 5</a:t>
            </a:r>
            <a:r>
              <a:rPr lang="en-US" altLang="zh-CN" sz="2400" baseline="30000" dirty="0" smtClean="0"/>
              <a:t>th</a:t>
            </a:r>
            <a:r>
              <a:rPr lang="en-US" altLang="zh-CN" sz="2400" dirty="0" smtClean="0"/>
              <a:t> country with atomic weapon after the US, </a:t>
            </a:r>
            <a:endParaRPr lang="en-US" altLang="zh-CN" sz="2400" dirty="0" smtClean="0"/>
          </a:p>
          <a:p>
            <a:r>
              <a:rPr lang="en-US" altLang="zh-CN" sz="2400" dirty="0" smtClean="0"/>
              <a:t>   the former Soviet Union, Britain, and France </a:t>
            </a:r>
            <a:endParaRPr lang="en-US" altLang="zh-CN" sz="2400" dirty="0" smtClean="0"/>
          </a:p>
          <a:p>
            <a:pPr>
              <a:buFont typeface="Arial" panose="020B0604020202020204" pitchFamily="34" charset="0"/>
              <a:buChar char="•"/>
            </a:pPr>
            <a:r>
              <a:rPr lang="en-US" altLang="zh-CN" sz="2400" dirty="0" smtClean="0"/>
              <a:t> China’s first hydrogen bomb was exploded in 1967</a:t>
            </a:r>
            <a:endParaRPr lang="en-US" altLang="zh-CN" sz="2400" dirty="0" smtClean="0"/>
          </a:p>
        </p:txBody>
      </p:sp>
      <p:pic>
        <p:nvPicPr>
          <p:cNvPr id="1026" name="Picture 2" descr="http://www.zgdsw.org.cn/NMediaFile/2012/1218/MAIN201212181037000101958333822.jpg"/>
          <p:cNvPicPr>
            <a:picLocks noChangeAspect="1" noChangeArrowheads="1"/>
          </p:cNvPicPr>
          <p:nvPr/>
        </p:nvPicPr>
        <p:blipFill>
          <a:blip r:embed="rId2" cstate="print"/>
          <a:srcRect/>
          <a:stretch>
            <a:fillRect/>
          </a:stretch>
        </p:blipFill>
        <p:spPr bwMode="auto">
          <a:xfrm>
            <a:off x="2571736" y="3286128"/>
            <a:ext cx="1785950" cy="2228818"/>
          </a:xfrm>
          <a:prstGeom prst="rect">
            <a:avLst/>
          </a:prstGeom>
          <a:noFill/>
        </p:spPr>
      </p:pic>
      <p:pic>
        <p:nvPicPr>
          <p:cNvPr id="1028" name="Picture 4" descr="http://image.cnwest.com/attachement/jpg/site1/20090927/001372d8a1370c290af43a.jpg"/>
          <p:cNvPicPr>
            <a:picLocks noChangeAspect="1" noChangeArrowheads="1"/>
          </p:cNvPicPr>
          <p:nvPr/>
        </p:nvPicPr>
        <p:blipFill>
          <a:blip r:embed="rId3" cstate="print"/>
          <a:srcRect/>
          <a:stretch>
            <a:fillRect/>
          </a:stretch>
        </p:blipFill>
        <p:spPr bwMode="auto">
          <a:xfrm>
            <a:off x="5143504" y="3286128"/>
            <a:ext cx="1714512" cy="221457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strVal val="#ppt_w*0.70"/>
                                          </p:val>
                                        </p:tav>
                                        <p:tav tm="100000">
                                          <p:val>
                                            <p:strVal val="#ppt_w"/>
                                          </p:val>
                                        </p:tav>
                                      </p:tavLst>
                                    </p:anim>
                                    <p:anim calcmode="lin" valueType="num">
                                      <p:cBhvr>
                                        <p:cTn id="8" dur="1000" fill="hold"/>
                                        <p:tgtEl>
                                          <p:spTgt spid="1026"/>
                                        </p:tgtEl>
                                        <p:attrNameLst>
                                          <p:attrName>ppt_h</p:attrName>
                                        </p:attrNameLst>
                                      </p:cBhvr>
                                      <p:tavLst>
                                        <p:tav tm="0">
                                          <p:val>
                                            <p:strVal val="#ppt_h"/>
                                          </p:val>
                                        </p:tav>
                                        <p:tav tm="100000">
                                          <p:val>
                                            <p:strVal val="#ppt_h"/>
                                          </p:val>
                                        </p:tav>
                                      </p:tavLst>
                                    </p:anim>
                                    <p:animEffect transition="in" filter="fade">
                                      <p:cBhvr>
                                        <p:cTn id="9" dur="1000"/>
                                        <p:tgtEl>
                                          <p:spTgt spid="1026"/>
                                        </p:tgtEl>
                                      </p:cBhvr>
                                    </p:animEffect>
                                  </p:childTnLst>
                                </p:cTn>
                              </p:par>
                              <p:par>
                                <p:cTn id="10" presetID="55"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ppt_w</p:attrName>
                                        </p:attrNameLst>
                                      </p:cBhvr>
                                      <p:tavLst>
                                        <p:tav tm="0">
                                          <p:val>
                                            <p:strVal val="#ppt_w*0.70"/>
                                          </p:val>
                                        </p:tav>
                                        <p:tav tm="100000">
                                          <p:val>
                                            <p:strVal val="#ppt_w"/>
                                          </p:val>
                                        </p:tav>
                                      </p:tavLst>
                                    </p:anim>
                                    <p:anim calcmode="lin" valueType="num">
                                      <p:cBhvr>
                                        <p:cTn id="13" dur="1000" fill="hold"/>
                                        <p:tgtEl>
                                          <p:spTgt spid="1028"/>
                                        </p:tgtEl>
                                        <p:attrNameLst>
                                          <p:attrName>ppt_h</p:attrName>
                                        </p:attrNameLst>
                                      </p:cBhvr>
                                      <p:tavLst>
                                        <p:tav tm="0">
                                          <p:val>
                                            <p:strVal val="#ppt_h"/>
                                          </p:val>
                                        </p:tav>
                                        <p:tav tm="100000">
                                          <p:val>
                                            <p:strVal val="#ppt_h"/>
                                          </p:val>
                                        </p:tav>
                                      </p:tavLst>
                                    </p:anim>
                                    <p:animEffect transition="in" filter="fade">
                                      <p:cBhvr>
                                        <p:cTn id="14" dur="10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slide(fromBottom)">
                                      <p:cBhvr>
                                        <p:cTn id="19" dur="500"/>
                                        <p:tgtEl>
                                          <p:spTgt spid="2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slide(fromBottom)">
                                      <p:cBhvr>
                                        <p:cTn id="24" dur="500"/>
                                        <p:tgtEl>
                                          <p:spTgt spid="2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animEffect transition="in" filter="slide(fromBottom)">
                                      <p:cBhvr>
                                        <p:cTn id="29" dur="500"/>
                                        <p:tgtEl>
                                          <p:spTgt spid="2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1">
                                            <p:txEl>
                                              <p:pRg st="3" end="3"/>
                                            </p:txEl>
                                          </p:spTgt>
                                        </p:tgtEl>
                                        <p:attrNameLst>
                                          <p:attrName>style.visibility</p:attrName>
                                        </p:attrNameLst>
                                      </p:cBhvr>
                                      <p:to>
                                        <p:strVal val="visible"/>
                                      </p:to>
                                    </p:set>
                                    <p:animEffect transition="in" filter="slide(fromBottom)">
                                      <p:cBhvr>
                                        <p:cTn id="34"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3929058" y="1071550"/>
            <a:ext cx="2017925" cy="461665"/>
          </a:xfrm>
          <a:prstGeom prst="rect">
            <a:avLst/>
          </a:prstGeom>
        </p:spPr>
        <p:txBody>
          <a:bodyPr wrap="none">
            <a:spAutoFit/>
          </a:bodyPr>
          <a:lstStyle/>
          <a:p>
            <a:r>
              <a:rPr lang="en-US" altLang="zh-CN" sz="2400" b="1" dirty="0" smtClean="0">
                <a:solidFill>
                  <a:schemeClr val="accent6">
                    <a:lumMod val="50000"/>
                  </a:schemeClr>
                </a:solidFill>
              </a:rPr>
              <a:t>Oil Production</a:t>
            </a:r>
            <a:endParaRPr lang="zh-CN" altLang="en-US" sz="2400" b="1" dirty="0">
              <a:solidFill>
                <a:schemeClr val="accent6">
                  <a:lumMod val="50000"/>
                </a:schemeClr>
              </a:solidFill>
            </a:endParaRPr>
          </a:p>
        </p:txBody>
      </p:sp>
      <p:sp>
        <p:nvSpPr>
          <p:cNvPr id="21" name="矩形 20"/>
          <p:cNvSpPr/>
          <p:nvPr/>
        </p:nvSpPr>
        <p:spPr>
          <a:xfrm>
            <a:off x="571472" y="1643054"/>
            <a:ext cx="8001056" cy="830997"/>
          </a:xfrm>
          <a:prstGeom prst="rect">
            <a:avLst/>
          </a:prstGeom>
        </p:spPr>
        <p:txBody>
          <a:bodyPr wrap="square">
            <a:spAutoFit/>
          </a:bodyPr>
          <a:lstStyle/>
          <a:p>
            <a:pPr>
              <a:buFont typeface="Arial" panose="020B0604020202020204" pitchFamily="34" charset="0"/>
              <a:buChar char="•"/>
            </a:pPr>
            <a:r>
              <a:rPr lang="en-US" altLang="zh-CN" sz="2400" dirty="0" smtClean="0"/>
              <a:t> </a:t>
            </a:r>
            <a:r>
              <a:rPr lang="en-US" altLang="zh-CN" sz="2400" dirty="0" err="1" smtClean="0"/>
              <a:t>Daqing</a:t>
            </a:r>
            <a:r>
              <a:rPr lang="en-US" altLang="zh-CN" sz="2400" dirty="0" smtClean="0"/>
              <a:t> Oil Field, which was discovered in 1959, enabled </a:t>
            </a:r>
            <a:endParaRPr lang="en-US" altLang="zh-CN" sz="2400" dirty="0" smtClean="0"/>
          </a:p>
          <a:p>
            <a:r>
              <a:rPr lang="en-US" altLang="zh-CN" sz="2400" dirty="0" smtClean="0"/>
              <a:t>   China to be one of the major oil-producing countries</a:t>
            </a:r>
            <a:endParaRPr lang="en-US" altLang="zh-CN" sz="2400" dirty="0" smtClean="0"/>
          </a:p>
        </p:txBody>
      </p:sp>
      <p:pic>
        <p:nvPicPr>
          <p:cNvPr id="50178" name="Picture 2" descr="油田,油井,钻油机,油泵,能源_b7bf636f1_大庆油田的抽油机_创意图片_Getty Images China"/>
          <p:cNvPicPr>
            <a:picLocks noChangeAspect="1" noChangeArrowheads="1"/>
          </p:cNvPicPr>
          <p:nvPr/>
        </p:nvPicPr>
        <p:blipFill>
          <a:blip r:embed="rId2"/>
          <a:srcRect/>
          <a:stretch>
            <a:fillRect/>
          </a:stretch>
        </p:blipFill>
        <p:spPr bwMode="auto">
          <a:xfrm>
            <a:off x="2786050" y="2693622"/>
            <a:ext cx="3857652" cy="25691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 calcmode="lin" valueType="num">
                                      <p:cBhvr>
                                        <p:cTn id="7" dur="1000" fill="hold"/>
                                        <p:tgtEl>
                                          <p:spTgt spid="50178"/>
                                        </p:tgtEl>
                                        <p:attrNameLst>
                                          <p:attrName>ppt_w</p:attrName>
                                        </p:attrNameLst>
                                      </p:cBhvr>
                                      <p:tavLst>
                                        <p:tav tm="0">
                                          <p:val>
                                            <p:strVal val="#ppt_w*0.70"/>
                                          </p:val>
                                        </p:tav>
                                        <p:tav tm="100000">
                                          <p:val>
                                            <p:strVal val="#ppt_w"/>
                                          </p:val>
                                        </p:tav>
                                      </p:tavLst>
                                    </p:anim>
                                    <p:anim calcmode="lin" valueType="num">
                                      <p:cBhvr>
                                        <p:cTn id="8" dur="1000" fill="hold"/>
                                        <p:tgtEl>
                                          <p:spTgt spid="50178"/>
                                        </p:tgtEl>
                                        <p:attrNameLst>
                                          <p:attrName>ppt_h</p:attrName>
                                        </p:attrNameLst>
                                      </p:cBhvr>
                                      <p:tavLst>
                                        <p:tav tm="0">
                                          <p:val>
                                            <p:strVal val="#ppt_h"/>
                                          </p:val>
                                        </p:tav>
                                        <p:tav tm="100000">
                                          <p:val>
                                            <p:strVal val="#ppt_h"/>
                                          </p:val>
                                        </p:tav>
                                      </p:tavLst>
                                    </p:anim>
                                    <p:animEffect transition="in" filter="fade">
                                      <p:cBhvr>
                                        <p:cTn id="9" dur="1000"/>
                                        <p:tgtEl>
                                          <p:spTgt spid="5017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500034"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143108" y="1071550"/>
            <a:ext cx="5092291" cy="461665"/>
          </a:xfrm>
          <a:prstGeom prst="rect">
            <a:avLst/>
          </a:prstGeom>
        </p:spPr>
        <p:txBody>
          <a:bodyPr wrap="none">
            <a:spAutoFit/>
          </a:bodyPr>
          <a:lstStyle/>
          <a:p>
            <a:r>
              <a:rPr lang="en-US" altLang="zh-CN" sz="2400" b="1" dirty="0" err="1" smtClean="0">
                <a:solidFill>
                  <a:schemeClr val="accent6">
                    <a:lumMod val="50000"/>
                  </a:schemeClr>
                </a:solidFill>
              </a:rPr>
              <a:t>Synthesised</a:t>
            </a:r>
            <a:r>
              <a:rPr lang="en-US" altLang="zh-CN" sz="2400" b="1" dirty="0" smtClean="0">
                <a:solidFill>
                  <a:schemeClr val="accent6">
                    <a:lumMod val="50000"/>
                  </a:schemeClr>
                </a:solidFill>
              </a:rPr>
              <a:t> </a:t>
            </a:r>
            <a:r>
              <a:rPr lang="en-US" altLang="zh-CN" sz="2400" b="1" dirty="0" err="1" smtClean="0">
                <a:solidFill>
                  <a:schemeClr val="accent6">
                    <a:lumMod val="50000"/>
                  </a:schemeClr>
                </a:solidFill>
              </a:rPr>
              <a:t>Crrystalline</a:t>
            </a:r>
            <a:r>
              <a:rPr lang="en-US" altLang="zh-CN" sz="2400" b="1" dirty="0" smtClean="0">
                <a:solidFill>
                  <a:schemeClr val="accent6">
                    <a:lumMod val="50000"/>
                  </a:schemeClr>
                </a:solidFill>
              </a:rPr>
              <a:t> Bovine Insulin</a:t>
            </a:r>
            <a:endParaRPr lang="zh-CN" altLang="en-US" sz="2400" b="1" dirty="0">
              <a:solidFill>
                <a:schemeClr val="accent6">
                  <a:lumMod val="50000"/>
                </a:schemeClr>
              </a:solidFill>
            </a:endParaRPr>
          </a:p>
        </p:txBody>
      </p:sp>
      <p:sp>
        <p:nvSpPr>
          <p:cNvPr id="21" name="矩形 20"/>
          <p:cNvSpPr/>
          <p:nvPr/>
        </p:nvSpPr>
        <p:spPr>
          <a:xfrm>
            <a:off x="785786" y="1643054"/>
            <a:ext cx="8001056" cy="830997"/>
          </a:xfrm>
          <a:prstGeom prst="rect">
            <a:avLst/>
          </a:prstGeom>
        </p:spPr>
        <p:txBody>
          <a:bodyPr wrap="square">
            <a:spAutoFit/>
          </a:bodyPr>
          <a:lstStyle/>
          <a:p>
            <a:pPr>
              <a:buFont typeface="Arial" panose="020B0604020202020204" pitchFamily="34" charset="0"/>
              <a:buChar char="•"/>
            </a:pPr>
            <a:r>
              <a:rPr lang="en-US" altLang="zh-CN" sz="2400" dirty="0" smtClean="0"/>
              <a:t> crystalline bovine insulin was </a:t>
            </a:r>
            <a:r>
              <a:rPr lang="en-US" altLang="zh-CN" sz="2400" dirty="0" err="1" smtClean="0"/>
              <a:t>synthesised</a:t>
            </a:r>
            <a:r>
              <a:rPr lang="en-US" altLang="zh-CN" sz="2400" dirty="0" smtClean="0"/>
              <a:t> in 1965 </a:t>
            </a:r>
            <a:endParaRPr lang="en-US" altLang="zh-CN" sz="2400" dirty="0" smtClean="0"/>
          </a:p>
          <a:p>
            <a:pPr>
              <a:buFont typeface="Arial" panose="020B0604020202020204" pitchFamily="34" charset="0"/>
              <a:buChar char="•"/>
            </a:pPr>
            <a:r>
              <a:rPr lang="en-US" altLang="zh-CN" sz="2400" dirty="0" smtClean="0"/>
              <a:t> enables China to be the world leader in the research field </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4338" name="AutoShape 2" descr="http://img0.imgtn.bdimg.com/it/u=962639102,213610570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4340" name="Picture 4" descr="http://p14.qhimg.com/t01ac340af35c549fad.jpg"/>
          <p:cNvPicPr>
            <a:picLocks noChangeAspect="1" noChangeArrowheads="1"/>
          </p:cNvPicPr>
          <p:nvPr/>
        </p:nvPicPr>
        <p:blipFill>
          <a:blip r:embed="rId2"/>
          <a:srcRect/>
          <a:stretch>
            <a:fillRect/>
          </a:stretch>
        </p:blipFill>
        <p:spPr bwMode="auto">
          <a:xfrm>
            <a:off x="3143240" y="2828976"/>
            <a:ext cx="3214710" cy="24204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p:cTn id="7" dur="1000" fill="hold"/>
                                        <p:tgtEl>
                                          <p:spTgt spid="14340"/>
                                        </p:tgtEl>
                                        <p:attrNameLst>
                                          <p:attrName>ppt_w</p:attrName>
                                        </p:attrNameLst>
                                      </p:cBhvr>
                                      <p:tavLst>
                                        <p:tav tm="0">
                                          <p:val>
                                            <p:strVal val="#ppt_w*0.70"/>
                                          </p:val>
                                        </p:tav>
                                        <p:tav tm="100000">
                                          <p:val>
                                            <p:strVal val="#ppt_w"/>
                                          </p:val>
                                        </p:tav>
                                      </p:tavLst>
                                    </p:anim>
                                    <p:anim calcmode="lin" valueType="num">
                                      <p:cBhvr>
                                        <p:cTn id="8" dur="1000" fill="hold"/>
                                        <p:tgtEl>
                                          <p:spTgt spid="14340"/>
                                        </p:tgtEl>
                                        <p:attrNameLst>
                                          <p:attrName>ppt_h</p:attrName>
                                        </p:attrNameLst>
                                      </p:cBhvr>
                                      <p:tavLst>
                                        <p:tav tm="0">
                                          <p:val>
                                            <p:strVal val="#ppt_h"/>
                                          </p:val>
                                        </p:tav>
                                        <p:tav tm="100000">
                                          <p:val>
                                            <p:strVal val="#ppt_h"/>
                                          </p:val>
                                        </p:tav>
                                      </p:tavLst>
                                    </p:anim>
                                    <p:animEffect transition="in" filter="fade">
                                      <p:cBhvr>
                                        <p:cTn id="9" dur="1000"/>
                                        <p:tgtEl>
                                          <p:spTgt spid="14340"/>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4"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rPr>
                <a:t>Lead-in Activity</a:t>
              </a:r>
              <a:endParaRPr lang="en-US" altLang="zh-CN" sz="2400" b="1" dirty="0" smtClean="0">
                <a:solidFill>
                  <a:srgbClr val="772C03"/>
                </a:solidFill>
                <a:latin typeface="+mj-lt"/>
              </a:endParaRPr>
            </a:p>
          </p:txBody>
        </p:sp>
      </p:grpSp>
      <p:grpSp>
        <p:nvGrpSpPr>
          <p:cNvPr id="7" name="组合 6"/>
          <p:cNvGrpSpPr/>
          <p:nvPr/>
        </p:nvGrpSpPr>
        <p:grpSpPr bwMode="auto">
          <a:xfrm rot="16200000">
            <a:off x="4487418" y="-701254"/>
            <a:ext cx="1285883" cy="7974753"/>
            <a:chOff x="2202835" y="547121"/>
            <a:chExt cx="1286192" cy="5363922"/>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1761560" y="4469402"/>
              <a:ext cx="1904318" cy="97896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Science and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Technology</a:t>
              </a:r>
              <a:endParaRPr lang="en-US" altLang="zh-CN" sz="2400" b="1" dirty="0" smtClean="0">
                <a:solidFill>
                  <a:srgbClr val="7F7F7F"/>
                </a:solidFill>
                <a:latin typeface="+mj-lt"/>
                <a:ea typeface="冬青黑体简体中文 W6"/>
                <a:cs typeface="冬青黑体简体中文 W6"/>
              </a:endParaRPr>
            </a:p>
          </p:txBody>
        </p:sp>
      </p:grpSp>
      <p:grpSp>
        <p:nvGrpSpPr>
          <p:cNvPr id="10"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16393"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68612" name="Picture 4" descr="概念,罗盘,旋转,历史,测量_4b8da986e_司南_创意图片_Getty Images China"/>
          <p:cNvPicPr>
            <a:picLocks noChangeAspect="1" noChangeArrowheads="1"/>
          </p:cNvPicPr>
          <p:nvPr/>
        </p:nvPicPr>
        <p:blipFill>
          <a:blip r:embed="rId2"/>
          <a:srcRect/>
          <a:stretch>
            <a:fillRect/>
          </a:stretch>
        </p:blipFill>
        <p:spPr bwMode="auto">
          <a:xfrm>
            <a:off x="2071670" y="1285864"/>
            <a:ext cx="4143404" cy="1243000"/>
          </a:xfrm>
          <a:prstGeom prst="rect">
            <a:avLst/>
          </a:prstGeom>
          <a:noFill/>
        </p:spPr>
      </p:pic>
      <p:pic>
        <p:nvPicPr>
          <p:cNvPr id="68614" name="Picture 6" descr="无人,中国文化,旅行,建筑,白昼_6faeb0118_深圳发电厂日景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2143108" y="2643186"/>
            <a:ext cx="4071966" cy="1314438"/>
          </a:xfrm>
          <a:prstGeom prst="rect">
            <a:avLst/>
          </a:prstGeom>
          <a:noFill/>
        </p:spPr>
      </p:pic>
      <p:pic>
        <p:nvPicPr>
          <p:cNvPr id="68616" name="Picture 8" descr="无人,旅行,建筑,白昼,天空_0a4f06258_上海高铁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2143108" y="4000508"/>
            <a:ext cx="4071966" cy="1314438"/>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8612"/>
                                        </p:tgtEl>
                                        <p:attrNameLst>
                                          <p:attrName>style.visibility</p:attrName>
                                        </p:attrNameLst>
                                      </p:cBhvr>
                                      <p:to>
                                        <p:strVal val="visible"/>
                                      </p:to>
                                    </p:set>
                                    <p:anim calcmode="lin" valueType="num">
                                      <p:cBhvr additive="base">
                                        <p:cTn id="11" dur="500" fill="hold"/>
                                        <p:tgtEl>
                                          <p:spTgt spid="68612"/>
                                        </p:tgtEl>
                                        <p:attrNameLst>
                                          <p:attrName>ppt_x</p:attrName>
                                        </p:attrNameLst>
                                      </p:cBhvr>
                                      <p:tavLst>
                                        <p:tav tm="0">
                                          <p:val>
                                            <p:strVal val="0-#ppt_w/2"/>
                                          </p:val>
                                        </p:tav>
                                        <p:tav tm="100000">
                                          <p:val>
                                            <p:strVal val="#ppt_x"/>
                                          </p:val>
                                        </p:tav>
                                      </p:tavLst>
                                    </p:anim>
                                    <p:anim calcmode="lin" valueType="num">
                                      <p:cBhvr additive="base">
                                        <p:cTn id="12" dur="500" fill="hold"/>
                                        <p:tgtEl>
                                          <p:spTgt spid="686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614"/>
                                        </p:tgtEl>
                                        <p:attrNameLst>
                                          <p:attrName>style.visibility</p:attrName>
                                        </p:attrNameLst>
                                      </p:cBhvr>
                                      <p:to>
                                        <p:strVal val="visible"/>
                                      </p:to>
                                    </p:set>
                                    <p:anim calcmode="lin" valueType="num">
                                      <p:cBhvr additive="base">
                                        <p:cTn id="19" dur="500" fill="hold"/>
                                        <p:tgtEl>
                                          <p:spTgt spid="68614"/>
                                        </p:tgtEl>
                                        <p:attrNameLst>
                                          <p:attrName>ppt_x</p:attrName>
                                        </p:attrNameLst>
                                      </p:cBhvr>
                                      <p:tavLst>
                                        <p:tav tm="0">
                                          <p:val>
                                            <p:strVal val="1+#ppt_w/2"/>
                                          </p:val>
                                        </p:tav>
                                        <p:tav tm="100000">
                                          <p:val>
                                            <p:strVal val="#ppt_x"/>
                                          </p:val>
                                        </p:tav>
                                      </p:tavLst>
                                    </p:anim>
                                    <p:anim calcmode="lin" valueType="num">
                                      <p:cBhvr additive="base">
                                        <p:cTn id="20" dur="500" fill="hold"/>
                                        <p:tgtEl>
                                          <p:spTgt spid="686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8616"/>
                                        </p:tgtEl>
                                        <p:attrNameLst>
                                          <p:attrName>style.visibility</p:attrName>
                                        </p:attrNameLst>
                                      </p:cBhvr>
                                      <p:to>
                                        <p:strVal val="visible"/>
                                      </p:to>
                                    </p:set>
                                    <p:anim calcmode="lin" valueType="num">
                                      <p:cBhvr additive="base">
                                        <p:cTn id="27" dur="500" fill="hold"/>
                                        <p:tgtEl>
                                          <p:spTgt spid="68616"/>
                                        </p:tgtEl>
                                        <p:attrNameLst>
                                          <p:attrName>ppt_x</p:attrName>
                                        </p:attrNameLst>
                                      </p:cBhvr>
                                      <p:tavLst>
                                        <p:tav tm="0">
                                          <p:val>
                                            <p:strVal val="0-#ppt_w/2"/>
                                          </p:val>
                                        </p:tav>
                                        <p:tav tm="100000">
                                          <p:val>
                                            <p:strVal val="#ppt_x"/>
                                          </p:val>
                                        </p:tav>
                                      </p:tavLst>
                                    </p:anim>
                                    <p:anim calcmode="lin" valueType="num">
                                      <p:cBhvr additive="base">
                                        <p:cTn id="28" dur="500" fill="hold"/>
                                        <p:tgtEl>
                                          <p:spTgt spid="68616"/>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4"/>
                                        </p:tgtEl>
                                      </p:cBhvr>
                                    </p:animEffect>
                                    <p:animScale>
                                      <p:cBhvr>
                                        <p:cTn id="32" dur="250" autoRev="1" fill="hold"/>
                                        <p:tgtEl>
                                          <p:spTgt spid="4"/>
                                        </p:tgtEl>
                                      </p:cBhvr>
                                      <p:by x="105000" y="105000"/>
                                    </p:animScale>
                                  </p:childTnLst>
                                </p:cTn>
                              </p:par>
                            </p:childTnLst>
                          </p:cTn>
                        </p:par>
                        <p:par>
                          <p:cTn id="33" fill="hold">
                            <p:stCondLst>
                              <p:cond delay="1000"/>
                            </p:stCondLst>
                            <p:childTnLst>
                              <p:par>
                                <p:cTn id="34" presetID="26" presetClass="emph" presetSubtype="0" fill="hold" nodeType="afterEffect">
                                  <p:stCondLst>
                                    <p:cond delay="0"/>
                                  </p:stCondLst>
                                  <p:childTnLst>
                                    <p:animEffect transition="out" filter="fade">
                                      <p:cBhvr>
                                        <p:cTn id="35" dur="500" tmFilter="0, 0; .2, .5; .8, .5; 1, 0"/>
                                        <p:tgtEl>
                                          <p:spTgt spid="68612"/>
                                        </p:tgtEl>
                                      </p:cBhvr>
                                    </p:animEffect>
                                    <p:animScale>
                                      <p:cBhvr>
                                        <p:cTn id="36" dur="250" autoRev="1" fill="hold"/>
                                        <p:tgtEl>
                                          <p:spTgt spid="686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3000364" y="1071550"/>
            <a:ext cx="3315267" cy="461665"/>
          </a:xfrm>
          <a:prstGeom prst="rect">
            <a:avLst/>
          </a:prstGeom>
        </p:spPr>
        <p:txBody>
          <a:bodyPr wrap="none">
            <a:spAutoFit/>
          </a:bodyPr>
          <a:lstStyle/>
          <a:p>
            <a:r>
              <a:rPr lang="en-US" altLang="zh-CN" sz="2400" dirty="0" smtClean="0">
                <a:solidFill>
                  <a:schemeClr val="accent6">
                    <a:lumMod val="50000"/>
                  </a:schemeClr>
                </a:solidFill>
              </a:rPr>
              <a:t>First Man-made Satellite</a:t>
            </a:r>
            <a:endParaRPr lang="zh-CN" altLang="en-US" sz="2400" dirty="0">
              <a:solidFill>
                <a:schemeClr val="accent6">
                  <a:lumMod val="50000"/>
                </a:schemeClr>
              </a:solidFill>
            </a:endParaRPr>
          </a:p>
        </p:txBody>
      </p:sp>
      <p:sp>
        <p:nvSpPr>
          <p:cNvPr id="21" name="矩形 20"/>
          <p:cNvSpPr/>
          <p:nvPr/>
        </p:nvSpPr>
        <p:spPr>
          <a:xfrm>
            <a:off x="571472" y="1714492"/>
            <a:ext cx="8001056" cy="1569660"/>
          </a:xfrm>
          <a:prstGeom prst="rect">
            <a:avLst/>
          </a:prstGeom>
        </p:spPr>
        <p:txBody>
          <a:bodyPr wrap="square">
            <a:spAutoFit/>
          </a:bodyPr>
          <a:lstStyle/>
          <a:p>
            <a:pPr>
              <a:buFont typeface="Arial" panose="020B0604020202020204" pitchFamily="34" charset="0"/>
              <a:buChar char="•"/>
            </a:pPr>
            <a:r>
              <a:rPr lang="en-US" altLang="zh-CN" sz="2400" dirty="0" smtClean="0"/>
              <a:t> China’s space research started in the mid-1950s  </a:t>
            </a:r>
            <a:endParaRPr lang="en-US" altLang="zh-CN" sz="2400" dirty="0" smtClean="0"/>
          </a:p>
          <a:p>
            <a:pPr>
              <a:buFont typeface="Arial" panose="020B0604020202020204" pitchFamily="34" charset="0"/>
              <a:buChar char="•"/>
            </a:pPr>
            <a:r>
              <a:rPr lang="en-US" altLang="zh-CN" sz="2400" dirty="0" smtClean="0"/>
              <a:t> China’s first man-made satellite </a:t>
            </a:r>
            <a:r>
              <a:rPr lang="en-US" altLang="zh-CN" sz="2400" i="1" dirty="0" smtClean="0"/>
              <a:t>Dongfanghong-1 </a:t>
            </a:r>
            <a:r>
              <a:rPr lang="en-US" altLang="zh-CN" sz="2400" dirty="0" smtClean="0"/>
              <a:t>launched in </a:t>
            </a:r>
            <a:endParaRPr lang="en-US" altLang="zh-CN" sz="2400" dirty="0" smtClean="0"/>
          </a:p>
          <a:p>
            <a:r>
              <a:rPr lang="en-US" altLang="zh-CN" sz="2400" dirty="0" smtClean="0"/>
              <a:t>  1970 </a:t>
            </a:r>
            <a:endParaRPr lang="en-US" altLang="zh-CN" sz="2400" dirty="0" smtClean="0"/>
          </a:p>
          <a:p>
            <a:endParaRPr lang="en-US" altLang="zh-CN" sz="2400" i="1"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2226" name="Picture 2" descr="http://p5.qhimg.com/t01a0eee1a70134e910.jpg"/>
          <p:cNvPicPr>
            <a:picLocks noChangeAspect="1" noChangeArrowheads="1"/>
          </p:cNvPicPr>
          <p:nvPr/>
        </p:nvPicPr>
        <p:blipFill>
          <a:blip r:embed="rId2"/>
          <a:srcRect/>
          <a:stretch>
            <a:fillRect/>
          </a:stretch>
        </p:blipFill>
        <p:spPr bwMode="auto">
          <a:xfrm>
            <a:off x="3071802" y="3000376"/>
            <a:ext cx="3373738" cy="22097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p:cTn id="7" dur="1000" fill="hold"/>
                                        <p:tgtEl>
                                          <p:spTgt spid="52226"/>
                                        </p:tgtEl>
                                        <p:attrNameLst>
                                          <p:attrName>ppt_w</p:attrName>
                                        </p:attrNameLst>
                                      </p:cBhvr>
                                      <p:tavLst>
                                        <p:tav tm="0">
                                          <p:val>
                                            <p:strVal val="#ppt_w*0.70"/>
                                          </p:val>
                                        </p:tav>
                                        <p:tav tm="100000">
                                          <p:val>
                                            <p:strVal val="#ppt_w"/>
                                          </p:val>
                                        </p:tav>
                                      </p:tavLst>
                                    </p:anim>
                                    <p:anim calcmode="lin" valueType="num">
                                      <p:cBhvr>
                                        <p:cTn id="8" dur="1000" fill="hold"/>
                                        <p:tgtEl>
                                          <p:spTgt spid="52226"/>
                                        </p:tgtEl>
                                        <p:attrNameLst>
                                          <p:attrName>ppt_h</p:attrName>
                                        </p:attrNameLst>
                                      </p:cBhvr>
                                      <p:tavLst>
                                        <p:tav tm="0">
                                          <p:val>
                                            <p:strVal val="#ppt_h"/>
                                          </p:val>
                                        </p:tav>
                                        <p:tav tm="100000">
                                          <p:val>
                                            <p:strVal val="#ppt_h"/>
                                          </p:val>
                                        </p:tav>
                                      </p:tavLst>
                                    </p:anim>
                                    <p:animEffect transition="in" filter="fade">
                                      <p:cBhvr>
                                        <p:cTn id="9" dur="1000"/>
                                        <p:tgtEl>
                                          <p:spTgt spid="52226"/>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143108" y="1071550"/>
            <a:ext cx="5170967" cy="461665"/>
          </a:xfrm>
          <a:prstGeom prst="rect">
            <a:avLst/>
          </a:prstGeom>
        </p:spPr>
        <p:txBody>
          <a:bodyPr wrap="none">
            <a:spAutoFit/>
          </a:bodyPr>
          <a:lstStyle/>
          <a:p>
            <a:r>
              <a:rPr lang="en-US" altLang="zh-CN" sz="2400" b="1" dirty="0" smtClean="0">
                <a:solidFill>
                  <a:schemeClr val="accent6">
                    <a:lumMod val="50000"/>
                  </a:schemeClr>
                </a:solidFill>
              </a:rPr>
              <a:t>Breakthrough in </a:t>
            </a:r>
            <a:r>
              <a:rPr lang="en-US" altLang="zh-CN" sz="2400" b="1" dirty="0" err="1" smtClean="0">
                <a:solidFill>
                  <a:schemeClr val="accent6">
                    <a:lumMod val="50000"/>
                  </a:schemeClr>
                </a:solidFill>
              </a:rPr>
              <a:t>Goldbach’s</a:t>
            </a:r>
            <a:r>
              <a:rPr lang="en-US" altLang="zh-CN" sz="2400" b="1" dirty="0" smtClean="0">
                <a:solidFill>
                  <a:schemeClr val="accent6">
                    <a:lumMod val="50000"/>
                  </a:schemeClr>
                </a:solidFill>
              </a:rPr>
              <a:t> Conjecture</a:t>
            </a:r>
            <a:endParaRPr lang="zh-CN" altLang="en-US" sz="2400" b="1" dirty="0">
              <a:solidFill>
                <a:schemeClr val="accent6">
                  <a:lumMod val="50000"/>
                </a:schemeClr>
              </a:solidFill>
            </a:endParaRPr>
          </a:p>
        </p:txBody>
      </p:sp>
      <p:sp>
        <p:nvSpPr>
          <p:cNvPr id="21" name="矩形 20"/>
          <p:cNvSpPr/>
          <p:nvPr/>
        </p:nvSpPr>
        <p:spPr>
          <a:xfrm>
            <a:off x="571472" y="1714492"/>
            <a:ext cx="8143932" cy="1200329"/>
          </a:xfrm>
          <a:prstGeom prst="rect">
            <a:avLst/>
          </a:prstGeom>
        </p:spPr>
        <p:txBody>
          <a:bodyPr wrap="square">
            <a:spAutoFit/>
          </a:bodyPr>
          <a:lstStyle/>
          <a:p>
            <a:pPr>
              <a:buFont typeface="Arial" panose="020B0604020202020204" pitchFamily="34" charset="0"/>
              <a:buChar char="•"/>
            </a:pPr>
            <a:r>
              <a:rPr lang="en-US" altLang="zh-CN" sz="2400" dirty="0" smtClean="0"/>
              <a:t> Chen </a:t>
            </a:r>
            <a:r>
              <a:rPr lang="en-US" altLang="zh-CN" sz="2400" dirty="0" err="1" smtClean="0"/>
              <a:t>Jingrun</a:t>
            </a:r>
            <a:r>
              <a:rPr lang="en-US" altLang="zh-CN" sz="2400" dirty="0" smtClean="0"/>
              <a:t> solved the conjecture in 1978  </a:t>
            </a:r>
            <a:endParaRPr lang="en-US" altLang="zh-CN" sz="2400" dirty="0" smtClean="0"/>
          </a:p>
          <a:p>
            <a:pPr>
              <a:buFont typeface="Arial" panose="020B0604020202020204" pitchFamily="34" charset="0"/>
              <a:buChar char="•"/>
            </a:pPr>
            <a:r>
              <a:rPr lang="en-US" altLang="zh-CN" sz="2400" dirty="0" smtClean="0"/>
              <a:t> the theory had remained unsolved for over 200 years </a:t>
            </a:r>
            <a:endParaRPr lang="en-US" altLang="zh-CN" sz="2400" dirty="0" smtClean="0"/>
          </a:p>
          <a:p>
            <a:pPr>
              <a:buFont typeface="Arial" panose="020B0604020202020204" pitchFamily="34" charset="0"/>
              <a:buChar char="•"/>
            </a:pPr>
            <a:r>
              <a:rPr lang="en-US" altLang="zh-CN" sz="2400" i="1" dirty="0" smtClean="0"/>
              <a:t> </a:t>
            </a:r>
            <a:r>
              <a:rPr lang="en-US" altLang="zh-CN" sz="2400" dirty="0" smtClean="0"/>
              <a:t>also referred to as Chen’s Theorem </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3250" name="Picture 2" descr="http://www.kedo.gov.cn/photo/bjkpw/upload/Image/khsj/1_3761196251.jpg"/>
          <p:cNvPicPr>
            <a:picLocks noChangeAspect="1" noChangeArrowheads="1"/>
          </p:cNvPicPr>
          <p:nvPr/>
        </p:nvPicPr>
        <p:blipFill>
          <a:blip r:embed="rId2"/>
          <a:srcRect/>
          <a:stretch>
            <a:fillRect/>
          </a:stretch>
        </p:blipFill>
        <p:spPr bwMode="auto">
          <a:xfrm>
            <a:off x="3286116" y="3167065"/>
            <a:ext cx="3000396" cy="233364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1000" fill="hold"/>
                                        <p:tgtEl>
                                          <p:spTgt spid="53250"/>
                                        </p:tgtEl>
                                        <p:attrNameLst>
                                          <p:attrName>ppt_w</p:attrName>
                                        </p:attrNameLst>
                                      </p:cBhvr>
                                      <p:tavLst>
                                        <p:tav tm="0">
                                          <p:val>
                                            <p:strVal val="#ppt_w*0.70"/>
                                          </p:val>
                                        </p:tav>
                                        <p:tav tm="100000">
                                          <p:val>
                                            <p:strVal val="#ppt_w"/>
                                          </p:val>
                                        </p:tav>
                                      </p:tavLst>
                                    </p:anim>
                                    <p:anim calcmode="lin" valueType="num">
                                      <p:cBhvr>
                                        <p:cTn id="8" dur="1000" fill="hold"/>
                                        <p:tgtEl>
                                          <p:spTgt spid="53250"/>
                                        </p:tgtEl>
                                        <p:attrNameLst>
                                          <p:attrName>ppt_h</p:attrName>
                                        </p:attrNameLst>
                                      </p:cBhvr>
                                      <p:tavLst>
                                        <p:tav tm="0">
                                          <p:val>
                                            <p:strVal val="#ppt_h"/>
                                          </p:val>
                                        </p:tav>
                                        <p:tav tm="100000">
                                          <p:val>
                                            <p:strVal val="#ppt_h"/>
                                          </p:val>
                                        </p:tav>
                                      </p:tavLst>
                                    </p:anim>
                                    <p:animEffect transition="in" filter="fade">
                                      <p:cBhvr>
                                        <p:cTn id="9" dur="1000"/>
                                        <p:tgtEl>
                                          <p:spTgt spid="53250"/>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1571604" y="1071550"/>
            <a:ext cx="6704849" cy="461665"/>
          </a:xfrm>
          <a:prstGeom prst="rect">
            <a:avLst/>
          </a:prstGeom>
        </p:spPr>
        <p:txBody>
          <a:bodyPr wrap="none">
            <a:spAutoFit/>
          </a:bodyPr>
          <a:lstStyle/>
          <a:p>
            <a:r>
              <a:rPr lang="en-US" altLang="zh-CN" sz="2400" b="1" dirty="0" smtClean="0">
                <a:solidFill>
                  <a:schemeClr val="accent6">
                    <a:lumMod val="50000"/>
                  </a:schemeClr>
                </a:solidFill>
              </a:rPr>
              <a:t>Research on RNA Semi-Molecule(</a:t>
            </a:r>
            <a:r>
              <a:rPr lang="zh-CN" altLang="en-US" sz="2400" b="1" dirty="0" smtClean="0">
                <a:solidFill>
                  <a:schemeClr val="accent6">
                    <a:lumMod val="50000"/>
                  </a:schemeClr>
                </a:solidFill>
              </a:rPr>
              <a:t>核糖核酸半分子</a:t>
            </a:r>
            <a:r>
              <a:rPr lang="en-US" altLang="zh-CN" sz="2400" b="1" dirty="0" smtClean="0">
                <a:solidFill>
                  <a:schemeClr val="accent6">
                    <a:lumMod val="50000"/>
                  </a:schemeClr>
                </a:solidFill>
              </a:rPr>
              <a:t>)</a:t>
            </a:r>
            <a:endParaRPr lang="zh-CN" altLang="en-US" sz="2400" b="1" dirty="0">
              <a:solidFill>
                <a:schemeClr val="accent6">
                  <a:lumMod val="50000"/>
                </a:schemeClr>
              </a:solidFill>
            </a:endParaRPr>
          </a:p>
        </p:txBody>
      </p:sp>
      <p:sp>
        <p:nvSpPr>
          <p:cNvPr id="21" name="矩形 20"/>
          <p:cNvSpPr/>
          <p:nvPr/>
        </p:nvSpPr>
        <p:spPr>
          <a:xfrm>
            <a:off x="571472" y="1714492"/>
            <a:ext cx="8001056" cy="1569660"/>
          </a:xfrm>
          <a:prstGeom prst="rect">
            <a:avLst/>
          </a:prstGeom>
        </p:spPr>
        <p:txBody>
          <a:bodyPr wrap="square">
            <a:spAutoFit/>
          </a:bodyPr>
          <a:lstStyle/>
          <a:p>
            <a:pPr>
              <a:buFont typeface="Arial" panose="020B0604020202020204" pitchFamily="34" charset="0"/>
              <a:buChar char="•"/>
            </a:pPr>
            <a:r>
              <a:rPr lang="en-US" altLang="zh-CN" sz="2400" dirty="0" smtClean="0"/>
              <a:t> an RNA semi-molecule composed of 41 nucleotides </a:t>
            </a:r>
            <a:endParaRPr lang="en-US" altLang="zh-CN" sz="2400" dirty="0" smtClean="0"/>
          </a:p>
          <a:p>
            <a:r>
              <a:rPr lang="en-US" altLang="zh-CN" sz="2400" dirty="0" smtClean="0"/>
              <a:t>   </a:t>
            </a:r>
            <a:r>
              <a:rPr lang="en-US" altLang="zh-CN" sz="2400" dirty="0" err="1" smtClean="0"/>
              <a:t>synthesised</a:t>
            </a:r>
            <a:r>
              <a:rPr lang="en-US" altLang="zh-CN" sz="2400" dirty="0" smtClean="0"/>
              <a:t> in 1979 </a:t>
            </a:r>
            <a:endParaRPr lang="en-US" altLang="zh-CN" sz="2400" dirty="0" smtClean="0"/>
          </a:p>
          <a:p>
            <a:pPr>
              <a:buFont typeface="Arial" panose="020B0604020202020204" pitchFamily="34" charset="0"/>
              <a:buChar char="•"/>
            </a:pPr>
            <a:r>
              <a:rPr lang="en-US" altLang="zh-CN" sz="2400" dirty="0" smtClean="0"/>
              <a:t> of great significance in research into genetic engineering, </a:t>
            </a:r>
            <a:endParaRPr lang="en-US" altLang="zh-CN" sz="2400" dirty="0" smtClean="0"/>
          </a:p>
          <a:p>
            <a:r>
              <a:rPr lang="en-US" altLang="zh-CN" sz="2400" dirty="0" smtClean="0"/>
              <a:t>   viruses and </a:t>
            </a:r>
            <a:r>
              <a:rPr lang="en-US" altLang="zh-CN" sz="2400" dirty="0" err="1" smtClean="0"/>
              <a:t>tumours</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4274" name="Picture 2" descr="http://image.cn.made-in-china.com/25f20j01QthTcOPyYEWw/made-in-china.jpg"/>
          <p:cNvPicPr>
            <a:picLocks noChangeAspect="1" noChangeArrowheads="1"/>
          </p:cNvPicPr>
          <p:nvPr/>
        </p:nvPicPr>
        <p:blipFill>
          <a:blip r:embed="rId2"/>
          <a:srcRect/>
          <a:stretch>
            <a:fillRect/>
          </a:stretch>
        </p:blipFill>
        <p:spPr bwMode="auto">
          <a:xfrm>
            <a:off x="3286116" y="3409001"/>
            <a:ext cx="2857520" cy="209170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p:cTn id="7" dur="1000" fill="hold"/>
                                        <p:tgtEl>
                                          <p:spTgt spid="54274"/>
                                        </p:tgtEl>
                                        <p:attrNameLst>
                                          <p:attrName>ppt_w</p:attrName>
                                        </p:attrNameLst>
                                      </p:cBhvr>
                                      <p:tavLst>
                                        <p:tav tm="0">
                                          <p:val>
                                            <p:strVal val="#ppt_w*0.70"/>
                                          </p:val>
                                        </p:tav>
                                        <p:tav tm="100000">
                                          <p:val>
                                            <p:strVal val="#ppt_w"/>
                                          </p:val>
                                        </p:tav>
                                      </p:tavLst>
                                    </p:anim>
                                    <p:anim calcmode="lin" valueType="num">
                                      <p:cBhvr>
                                        <p:cTn id="8" dur="1000" fill="hold"/>
                                        <p:tgtEl>
                                          <p:spTgt spid="54274"/>
                                        </p:tgtEl>
                                        <p:attrNameLst>
                                          <p:attrName>ppt_h</p:attrName>
                                        </p:attrNameLst>
                                      </p:cBhvr>
                                      <p:tavLst>
                                        <p:tav tm="0">
                                          <p:val>
                                            <p:strVal val="#ppt_h"/>
                                          </p:val>
                                        </p:tav>
                                        <p:tav tm="100000">
                                          <p:val>
                                            <p:strVal val="#ppt_h"/>
                                          </p:val>
                                        </p:tav>
                                      </p:tavLst>
                                    </p:anim>
                                    <p:animEffect transition="in" filter="fade">
                                      <p:cBhvr>
                                        <p:cTn id="9" dur="1000"/>
                                        <p:tgtEl>
                                          <p:spTgt spid="5427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1">
                                            <p:txEl>
                                              <p:pRg st="3" end="3"/>
                                            </p:txEl>
                                          </p:spTgt>
                                        </p:tgtEl>
                                        <p:attrNameLst>
                                          <p:attrName>style.visibility</p:attrName>
                                        </p:attrNameLst>
                                      </p:cBhvr>
                                      <p:to>
                                        <p:strVal val="visible"/>
                                      </p:to>
                                    </p:set>
                                    <p:animEffect transition="in" filter="slide(fromBottom)">
                                      <p:cBhvr>
                                        <p:cTn id="29"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571472" y="1071550"/>
            <a:ext cx="8083303" cy="461665"/>
          </a:xfrm>
          <a:prstGeom prst="rect">
            <a:avLst/>
          </a:prstGeom>
        </p:spPr>
        <p:txBody>
          <a:bodyPr wrap="none">
            <a:spAutoFit/>
          </a:bodyPr>
          <a:lstStyle/>
          <a:p>
            <a:r>
              <a:rPr lang="en-US" altLang="zh-CN" sz="2400" b="1" dirty="0" smtClean="0">
                <a:solidFill>
                  <a:schemeClr val="accent6">
                    <a:lumMod val="50000"/>
                  </a:schemeClr>
                </a:solidFill>
                <a:latin typeface="+mn-lt"/>
              </a:rPr>
              <a:t>Five-Stoke Code Computer Input Method(</a:t>
            </a:r>
            <a:r>
              <a:rPr lang="zh-CN" altLang="en-US" sz="2400" b="1" dirty="0" smtClean="0">
                <a:solidFill>
                  <a:schemeClr val="accent6">
                    <a:lumMod val="50000"/>
                  </a:schemeClr>
                </a:solidFill>
                <a:latin typeface="+mn-lt"/>
              </a:rPr>
              <a:t>五笔字型汉字输入</a:t>
            </a:r>
            <a:r>
              <a:rPr lang="en-US" altLang="zh-CN" sz="2400" b="1" dirty="0" smtClean="0">
                <a:solidFill>
                  <a:schemeClr val="accent6">
                    <a:lumMod val="50000"/>
                  </a:schemeClr>
                </a:solidFill>
                <a:latin typeface="+mn-lt"/>
              </a:rPr>
              <a:t>)</a:t>
            </a:r>
            <a:endParaRPr lang="zh-CN" altLang="en-US" sz="2400" b="1" dirty="0">
              <a:solidFill>
                <a:schemeClr val="accent6">
                  <a:lumMod val="50000"/>
                </a:schemeClr>
              </a:solidFill>
              <a:latin typeface="+mn-lt"/>
            </a:endParaRPr>
          </a:p>
        </p:txBody>
      </p:sp>
      <p:sp>
        <p:nvSpPr>
          <p:cNvPr id="21" name="矩形 20"/>
          <p:cNvSpPr/>
          <p:nvPr/>
        </p:nvSpPr>
        <p:spPr>
          <a:xfrm>
            <a:off x="571472" y="1714492"/>
            <a:ext cx="8001056" cy="1200329"/>
          </a:xfrm>
          <a:prstGeom prst="rect">
            <a:avLst/>
          </a:prstGeom>
        </p:spPr>
        <p:txBody>
          <a:bodyPr wrap="square">
            <a:spAutoFit/>
          </a:bodyPr>
          <a:lstStyle/>
          <a:p>
            <a:pPr>
              <a:buFont typeface="Arial" panose="020B0604020202020204" pitchFamily="34" charset="0"/>
              <a:buChar char="•"/>
            </a:pPr>
            <a:r>
              <a:rPr lang="en-US" altLang="zh-CN" sz="2400" dirty="0" smtClean="0"/>
              <a:t> with the method, Chinese characters could be input at the </a:t>
            </a:r>
            <a:endParaRPr lang="en-US" altLang="zh-CN" sz="2400" dirty="0" smtClean="0"/>
          </a:p>
          <a:p>
            <a:r>
              <a:rPr lang="en-US" altLang="zh-CN" sz="2400" dirty="0" smtClean="0"/>
              <a:t>  speed of 100 characters per second  </a:t>
            </a:r>
            <a:endParaRPr lang="en-US" altLang="zh-CN" sz="2400" dirty="0" smtClean="0"/>
          </a:p>
          <a:p>
            <a:pPr>
              <a:buFont typeface="Arial" panose="020B0604020202020204" pitchFamily="34" charset="0"/>
              <a:buChar char="•"/>
            </a:pPr>
            <a:r>
              <a:rPr lang="en-US" altLang="zh-CN" sz="2400" dirty="0" smtClean="0"/>
              <a:t> marked Chinese characters entering the information age </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5298" name="Picture 2" descr="工作,桌子,白昼,反射,休闲_7c0b862f4_咖啡馆里的青年女性_创意图片_Getty Images China"/>
          <p:cNvPicPr>
            <a:picLocks noChangeAspect="1" noChangeArrowheads="1"/>
          </p:cNvPicPr>
          <p:nvPr/>
        </p:nvPicPr>
        <p:blipFill>
          <a:blip r:embed="rId2"/>
          <a:srcRect/>
          <a:stretch>
            <a:fillRect/>
          </a:stretch>
        </p:blipFill>
        <p:spPr bwMode="auto">
          <a:xfrm>
            <a:off x="2857488" y="3311988"/>
            <a:ext cx="3071834" cy="204584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1000" fill="hold"/>
                                        <p:tgtEl>
                                          <p:spTgt spid="55298"/>
                                        </p:tgtEl>
                                        <p:attrNameLst>
                                          <p:attrName>ppt_w</p:attrName>
                                        </p:attrNameLst>
                                      </p:cBhvr>
                                      <p:tavLst>
                                        <p:tav tm="0">
                                          <p:val>
                                            <p:strVal val="#ppt_w*0.70"/>
                                          </p:val>
                                        </p:tav>
                                        <p:tav tm="100000">
                                          <p:val>
                                            <p:strVal val="#ppt_w"/>
                                          </p:val>
                                        </p:tav>
                                      </p:tavLst>
                                    </p:anim>
                                    <p:anim calcmode="lin" valueType="num">
                                      <p:cBhvr>
                                        <p:cTn id="8" dur="1000" fill="hold"/>
                                        <p:tgtEl>
                                          <p:spTgt spid="55298"/>
                                        </p:tgtEl>
                                        <p:attrNameLst>
                                          <p:attrName>ppt_h</p:attrName>
                                        </p:attrNameLst>
                                      </p:cBhvr>
                                      <p:tavLst>
                                        <p:tav tm="0">
                                          <p:val>
                                            <p:strVal val="#ppt_h"/>
                                          </p:val>
                                        </p:tav>
                                        <p:tav tm="100000">
                                          <p:val>
                                            <p:strVal val="#ppt_h"/>
                                          </p:val>
                                        </p:tav>
                                      </p:tavLst>
                                    </p:anim>
                                    <p:animEffect transition="in" filter="fade">
                                      <p:cBhvr>
                                        <p:cTn id="9" dur="1000"/>
                                        <p:tgtEl>
                                          <p:spTgt spid="5529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785786" y="1071550"/>
            <a:ext cx="7404206" cy="461665"/>
          </a:xfrm>
          <a:prstGeom prst="rect">
            <a:avLst/>
          </a:prstGeom>
        </p:spPr>
        <p:txBody>
          <a:bodyPr wrap="none">
            <a:spAutoFit/>
          </a:bodyPr>
          <a:lstStyle/>
          <a:p>
            <a:r>
              <a:rPr lang="en-US" altLang="zh-CN" sz="2400" b="1" dirty="0" smtClean="0">
                <a:solidFill>
                  <a:schemeClr val="accent6">
                    <a:lumMod val="50000"/>
                  </a:schemeClr>
                </a:solidFill>
              </a:rPr>
              <a:t>Great Wall Scientific Inspection Station at the South Pole</a:t>
            </a:r>
            <a:endParaRPr lang="zh-CN" altLang="en-US" sz="2400" b="1" dirty="0">
              <a:solidFill>
                <a:schemeClr val="accent6">
                  <a:lumMod val="50000"/>
                </a:schemeClr>
              </a:solidFill>
            </a:endParaRPr>
          </a:p>
        </p:txBody>
      </p:sp>
      <p:sp>
        <p:nvSpPr>
          <p:cNvPr id="21" name="矩形 20"/>
          <p:cNvSpPr/>
          <p:nvPr/>
        </p:nvSpPr>
        <p:spPr>
          <a:xfrm>
            <a:off x="571472" y="1571616"/>
            <a:ext cx="8001056" cy="1569660"/>
          </a:xfrm>
          <a:prstGeom prst="rect">
            <a:avLst/>
          </a:prstGeom>
        </p:spPr>
        <p:txBody>
          <a:bodyPr wrap="square">
            <a:spAutoFit/>
          </a:bodyPr>
          <a:lstStyle/>
          <a:p>
            <a:pPr>
              <a:buFont typeface="Arial" panose="020B0604020202020204" pitchFamily="34" charset="0"/>
              <a:buChar char="•"/>
            </a:pPr>
            <a:r>
              <a:rPr lang="en-US" altLang="zh-CN" sz="2400" dirty="0" smtClean="0"/>
              <a:t> the research in South Pole was started in 1984 with the </a:t>
            </a:r>
            <a:endParaRPr lang="en-US" altLang="zh-CN" sz="2400" dirty="0" smtClean="0"/>
          </a:p>
          <a:p>
            <a:r>
              <a:rPr lang="en-US" altLang="zh-CN" sz="2400" dirty="0" smtClean="0"/>
              <a:t>  sailing of </a:t>
            </a:r>
            <a:r>
              <a:rPr lang="en-US" altLang="zh-CN" sz="2400" i="1" dirty="0" smtClean="0"/>
              <a:t>Xiangyanghong-10</a:t>
            </a:r>
            <a:endParaRPr lang="en-US" altLang="zh-CN" sz="2400" i="1" dirty="0" smtClean="0"/>
          </a:p>
          <a:p>
            <a:pPr>
              <a:buFont typeface="Arial" panose="020B0604020202020204" pitchFamily="34" charset="0"/>
              <a:buChar char="•"/>
            </a:pPr>
            <a:r>
              <a:rPr lang="en-US" altLang="zh-CN" sz="2400" i="1" dirty="0" smtClean="0"/>
              <a:t> </a:t>
            </a:r>
            <a:r>
              <a:rPr lang="en-US" altLang="zh-CN" sz="2400" dirty="0" smtClean="0"/>
              <a:t>China South Pole Great Wall Station, Chinese’s first scientific </a:t>
            </a:r>
            <a:endParaRPr lang="en-US" altLang="zh-CN" sz="2400" dirty="0" smtClean="0"/>
          </a:p>
          <a:p>
            <a:r>
              <a:rPr lang="en-US" altLang="zh-CN" sz="2400" dirty="0" smtClean="0"/>
              <a:t>   survey station, was built in 1985</a:t>
            </a:r>
            <a:endParaRPr lang="en-US" altLang="zh-CN" sz="2400" i="1"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6322" name="Picture 2" descr="http://p9.qhimg.com/t01f0c97c372101e123.jpg"/>
          <p:cNvPicPr>
            <a:picLocks noChangeAspect="1" noChangeArrowheads="1"/>
          </p:cNvPicPr>
          <p:nvPr/>
        </p:nvPicPr>
        <p:blipFill>
          <a:blip r:embed="rId2"/>
          <a:srcRect/>
          <a:stretch>
            <a:fillRect/>
          </a:stretch>
        </p:blipFill>
        <p:spPr bwMode="auto">
          <a:xfrm>
            <a:off x="3071802" y="3267322"/>
            <a:ext cx="3357586" cy="21486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 calcmode="lin" valueType="num">
                                      <p:cBhvr>
                                        <p:cTn id="7" dur="1000" fill="hold"/>
                                        <p:tgtEl>
                                          <p:spTgt spid="56322"/>
                                        </p:tgtEl>
                                        <p:attrNameLst>
                                          <p:attrName>ppt_w</p:attrName>
                                        </p:attrNameLst>
                                      </p:cBhvr>
                                      <p:tavLst>
                                        <p:tav tm="0">
                                          <p:val>
                                            <p:strVal val="#ppt_w*0.70"/>
                                          </p:val>
                                        </p:tav>
                                        <p:tav tm="100000">
                                          <p:val>
                                            <p:strVal val="#ppt_w"/>
                                          </p:val>
                                        </p:tav>
                                      </p:tavLst>
                                    </p:anim>
                                    <p:anim calcmode="lin" valueType="num">
                                      <p:cBhvr>
                                        <p:cTn id="8" dur="1000" fill="hold"/>
                                        <p:tgtEl>
                                          <p:spTgt spid="56322"/>
                                        </p:tgtEl>
                                        <p:attrNameLst>
                                          <p:attrName>ppt_h</p:attrName>
                                        </p:attrNameLst>
                                      </p:cBhvr>
                                      <p:tavLst>
                                        <p:tav tm="0">
                                          <p:val>
                                            <p:strVal val="#ppt_h"/>
                                          </p:val>
                                        </p:tav>
                                        <p:tav tm="100000">
                                          <p:val>
                                            <p:strVal val="#ppt_h"/>
                                          </p:val>
                                        </p:tav>
                                      </p:tavLst>
                                    </p:anim>
                                    <p:animEffect transition="in" filter="fade">
                                      <p:cBhvr>
                                        <p:cTn id="9" dur="1000"/>
                                        <p:tgtEl>
                                          <p:spTgt spid="5632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1">
                                            <p:txEl>
                                              <p:pRg st="3" end="3"/>
                                            </p:txEl>
                                          </p:spTgt>
                                        </p:tgtEl>
                                        <p:attrNameLst>
                                          <p:attrName>style.visibility</p:attrName>
                                        </p:attrNameLst>
                                      </p:cBhvr>
                                      <p:to>
                                        <p:strVal val="visible"/>
                                      </p:to>
                                    </p:set>
                                    <p:animEffect transition="in" filter="slide(fromBottom)">
                                      <p:cBhvr>
                                        <p:cTn id="29"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428860" y="1071550"/>
            <a:ext cx="4260077" cy="461665"/>
          </a:xfrm>
          <a:prstGeom prst="rect">
            <a:avLst/>
          </a:prstGeom>
        </p:spPr>
        <p:txBody>
          <a:bodyPr wrap="none">
            <a:spAutoFit/>
          </a:bodyPr>
          <a:lstStyle/>
          <a:p>
            <a:r>
              <a:rPr lang="en-US" altLang="zh-CN" sz="2400" b="1" dirty="0" smtClean="0">
                <a:solidFill>
                  <a:schemeClr val="accent6">
                    <a:lumMod val="50000"/>
                  </a:schemeClr>
                </a:solidFill>
              </a:rPr>
              <a:t>Nuclear Power Stations in China</a:t>
            </a:r>
            <a:endParaRPr lang="zh-CN" altLang="en-US" sz="2400" b="1" dirty="0">
              <a:solidFill>
                <a:schemeClr val="accent6">
                  <a:lumMod val="50000"/>
                </a:schemeClr>
              </a:solidFill>
            </a:endParaRPr>
          </a:p>
        </p:txBody>
      </p:sp>
      <p:sp>
        <p:nvSpPr>
          <p:cNvPr id="21" name="矩形 20"/>
          <p:cNvSpPr/>
          <p:nvPr/>
        </p:nvSpPr>
        <p:spPr>
          <a:xfrm>
            <a:off x="571472" y="1571616"/>
            <a:ext cx="8001056" cy="1200329"/>
          </a:xfrm>
          <a:prstGeom prst="rect">
            <a:avLst/>
          </a:prstGeom>
        </p:spPr>
        <p:txBody>
          <a:bodyPr wrap="square">
            <a:spAutoFit/>
          </a:bodyPr>
          <a:lstStyle/>
          <a:p>
            <a:pPr>
              <a:buFont typeface="Arial" panose="020B0604020202020204" pitchFamily="34" charset="0"/>
              <a:buChar char="•"/>
            </a:pPr>
            <a:r>
              <a:rPr lang="en-US" altLang="zh-CN" sz="2400" dirty="0" smtClean="0"/>
              <a:t> exampled by </a:t>
            </a:r>
            <a:r>
              <a:rPr lang="en-US" altLang="zh-CN" sz="2400" dirty="0" err="1" smtClean="0"/>
              <a:t>Qinshan</a:t>
            </a:r>
            <a:r>
              <a:rPr lang="en-US" altLang="zh-CN" sz="2400" dirty="0" smtClean="0"/>
              <a:t> Nuclear Station and </a:t>
            </a:r>
            <a:r>
              <a:rPr lang="en-US" altLang="zh-CN" sz="2400" dirty="0" err="1" smtClean="0"/>
              <a:t>Dayawan</a:t>
            </a:r>
            <a:r>
              <a:rPr lang="en-US" altLang="zh-CN" sz="2400" dirty="0" smtClean="0"/>
              <a:t> Nuclear </a:t>
            </a:r>
            <a:endParaRPr lang="en-US" altLang="zh-CN" sz="2400" dirty="0" smtClean="0"/>
          </a:p>
          <a:p>
            <a:r>
              <a:rPr lang="en-US" altLang="zh-CN" sz="2400" dirty="0" smtClean="0"/>
              <a:t>  Station </a:t>
            </a:r>
            <a:endParaRPr lang="en-US" altLang="zh-CN" sz="2400" dirty="0" smtClean="0"/>
          </a:p>
          <a:p>
            <a:pPr>
              <a:buFont typeface="Arial" panose="020B0604020202020204" pitchFamily="34" charset="0"/>
              <a:buChar char="•"/>
            </a:pPr>
            <a:r>
              <a:rPr lang="en-US" altLang="zh-CN" sz="2400" dirty="0" smtClean="0"/>
              <a:t> these two are </a:t>
            </a:r>
            <a:r>
              <a:rPr lang="en-US" altLang="zh-CN" sz="2400" dirty="0" err="1" smtClean="0"/>
              <a:t>pressurised</a:t>
            </a:r>
            <a:r>
              <a:rPr lang="en-US" altLang="zh-CN" sz="2400" dirty="0" smtClean="0"/>
              <a:t> water reactors </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7346" name="Picture 2" descr="http://www.ytszg.com/file/newsImg/image/20141112/20141112103002_1933.jpg"/>
          <p:cNvPicPr>
            <a:picLocks noChangeAspect="1" noChangeArrowheads="1"/>
          </p:cNvPicPr>
          <p:nvPr/>
        </p:nvPicPr>
        <p:blipFill>
          <a:blip r:embed="rId2"/>
          <a:srcRect/>
          <a:stretch>
            <a:fillRect/>
          </a:stretch>
        </p:blipFill>
        <p:spPr bwMode="auto">
          <a:xfrm>
            <a:off x="5000628" y="3071814"/>
            <a:ext cx="2893239" cy="1928826"/>
          </a:xfrm>
          <a:prstGeom prst="rect">
            <a:avLst/>
          </a:prstGeom>
          <a:noFill/>
        </p:spPr>
      </p:pic>
      <p:pic>
        <p:nvPicPr>
          <p:cNvPr id="8194" name="Picture 2" descr="http://s8.rr.itc.cn/g/Q/Mz/EbQVrEr.jpg"/>
          <p:cNvPicPr>
            <a:picLocks noChangeAspect="1" noChangeArrowheads="1"/>
          </p:cNvPicPr>
          <p:nvPr/>
        </p:nvPicPr>
        <p:blipFill>
          <a:blip r:embed="rId3"/>
          <a:srcRect/>
          <a:stretch>
            <a:fillRect/>
          </a:stretch>
        </p:blipFill>
        <p:spPr bwMode="auto">
          <a:xfrm>
            <a:off x="1071538" y="3071814"/>
            <a:ext cx="2952750" cy="19621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anim calcmode="lin" valueType="num">
                                      <p:cBhvr>
                                        <p:cTn id="7" dur="500" fill="hold"/>
                                        <p:tgtEl>
                                          <p:spTgt spid="57346"/>
                                        </p:tgtEl>
                                        <p:attrNameLst>
                                          <p:attrName>ppt_w</p:attrName>
                                        </p:attrNameLst>
                                      </p:cBhvr>
                                      <p:tavLst>
                                        <p:tav tm="0">
                                          <p:val>
                                            <p:strVal val="#ppt_w*0.70"/>
                                          </p:val>
                                        </p:tav>
                                        <p:tav tm="100000">
                                          <p:val>
                                            <p:strVal val="#ppt_w"/>
                                          </p:val>
                                        </p:tav>
                                      </p:tavLst>
                                    </p:anim>
                                    <p:anim calcmode="lin" valueType="num">
                                      <p:cBhvr>
                                        <p:cTn id="8" dur="500" fill="hold"/>
                                        <p:tgtEl>
                                          <p:spTgt spid="57346"/>
                                        </p:tgtEl>
                                        <p:attrNameLst>
                                          <p:attrName>ppt_h</p:attrName>
                                        </p:attrNameLst>
                                      </p:cBhvr>
                                      <p:tavLst>
                                        <p:tav tm="0">
                                          <p:val>
                                            <p:strVal val="#ppt_h"/>
                                          </p:val>
                                        </p:tav>
                                        <p:tav tm="100000">
                                          <p:val>
                                            <p:strVal val="#ppt_h"/>
                                          </p:val>
                                        </p:tav>
                                      </p:tavLst>
                                    </p:anim>
                                    <p:animEffect transition="in" filter="fade">
                                      <p:cBhvr>
                                        <p:cTn id="9" dur="500"/>
                                        <p:tgtEl>
                                          <p:spTgt spid="57346"/>
                                        </p:tgtEl>
                                      </p:cBhvr>
                                    </p:animEffect>
                                  </p:childTnLst>
                                </p:cTn>
                              </p:par>
                              <p:par>
                                <p:cTn id="10" presetID="55" presetClass="entr" presetSubtype="0" fill="hold" nodeType="withEffect">
                                  <p:stCondLst>
                                    <p:cond delay="0"/>
                                  </p:stCondLst>
                                  <p:childTnLst>
                                    <p:set>
                                      <p:cBhvr>
                                        <p:cTn id="11" dur="1" fill="hold">
                                          <p:stCondLst>
                                            <p:cond delay="0"/>
                                          </p:stCondLst>
                                        </p:cTn>
                                        <p:tgtEl>
                                          <p:spTgt spid="8194"/>
                                        </p:tgtEl>
                                        <p:attrNameLst>
                                          <p:attrName>style.visibility</p:attrName>
                                        </p:attrNameLst>
                                      </p:cBhvr>
                                      <p:to>
                                        <p:strVal val="visible"/>
                                      </p:to>
                                    </p:set>
                                    <p:anim calcmode="lin" valueType="num">
                                      <p:cBhvr>
                                        <p:cTn id="12" dur="500" fill="hold"/>
                                        <p:tgtEl>
                                          <p:spTgt spid="8194"/>
                                        </p:tgtEl>
                                        <p:attrNameLst>
                                          <p:attrName>ppt_w</p:attrName>
                                        </p:attrNameLst>
                                      </p:cBhvr>
                                      <p:tavLst>
                                        <p:tav tm="0">
                                          <p:val>
                                            <p:strVal val="#ppt_w*0.70"/>
                                          </p:val>
                                        </p:tav>
                                        <p:tav tm="100000">
                                          <p:val>
                                            <p:strVal val="#ppt_w"/>
                                          </p:val>
                                        </p:tav>
                                      </p:tavLst>
                                    </p:anim>
                                    <p:anim calcmode="lin" valueType="num">
                                      <p:cBhvr>
                                        <p:cTn id="13" dur="500" fill="hold"/>
                                        <p:tgtEl>
                                          <p:spTgt spid="8194"/>
                                        </p:tgtEl>
                                        <p:attrNameLst>
                                          <p:attrName>ppt_h</p:attrName>
                                        </p:attrNameLst>
                                      </p:cBhvr>
                                      <p:tavLst>
                                        <p:tav tm="0">
                                          <p:val>
                                            <p:strVal val="#ppt_h"/>
                                          </p:val>
                                        </p:tav>
                                        <p:tav tm="100000">
                                          <p:val>
                                            <p:strVal val="#ppt_h"/>
                                          </p:val>
                                        </p:tav>
                                      </p:tavLst>
                                    </p:anim>
                                    <p:animEffect transition="in" filter="fade">
                                      <p:cBhvr>
                                        <p:cTn id="14" dur="500"/>
                                        <p:tgtEl>
                                          <p:spTgt spid="819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slide(fromBottom)">
                                      <p:cBhvr>
                                        <p:cTn id="19" dur="500"/>
                                        <p:tgtEl>
                                          <p:spTgt spid="2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1" end="1"/>
                                            </p:txEl>
                                          </p:spTgt>
                                        </p:tgtEl>
                                        <p:attrNameLst>
                                          <p:attrName>style.visibility</p:attrName>
                                        </p:attrNameLst>
                                      </p:cBhvr>
                                      <p:to>
                                        <p:strVal val="visible"/>
                                      </p:to>
                                    </p:set>
                                    <p:animEffect transition="in" filter="slide(fromBottom)">
                                      <p:cBhvr>
                                        <p:cTn id="24" dur="500"/>
                                        <p:tgtEl>
                                          <p:spTgt spid="2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1">
                                            <p:txEl>
                                              <p:pRg st="2" end="2"/>
                                            </p:txEl>
                                          </p:spTgt>
                                        </p:tgtEl>
                                        <p:attrNameLst>
                                          <p:attrName>style.visibility</p:attrName>
                                        </p:attrNameLst>
                                      </p:cBhvr>
                                      <p:to>
                                        <p:strVal val="visible"/>
                                      </p:to>
                                    </p:set>
                                    <p:animEffect transition="in" filter="slide(fromBottom)">
                                      <p:cBhvr>
                                        <p:cTn id="29"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671925" y="1071550"/>
            <a:ext cx="4114653" cy="461665"/>
          </a:xfrm>
          <a:prstGeom prst="rect">
            <a:avLst/>
          </a:prstGeom>
        </p:spPr>
        <p:txBody>
          <a:bodyPr wrap="none">
            <a:spAutoFit/>
          </a:bodyPr>
          <a:lstStyle/>
          <a:p>
            <a:r>
              <a:rPr lang="en-US" altLang="zh-CN" sz="2400" b="1" dirty="0" smtClean="0">
                <a:solidFill>
                  <a:schemeClr val="accent6">
                    <a:lumMod val="50000"/>
                  </a:schemeClr>
                </a:solidFill>
              </a:rPr>
              <a:t>Yuan </a:t>
            </a:r>
            <a:r>
              <a:rPr lang="en-US" altLang="zh-CN" sz="2400" b="1" dirty="0" err="1" smtClean="0">
                <a:solidFill>
                  <a:schemeClr val="accent6">
                    <a:lumMod val="50000"/>
                  </a:schemeClr>
                </a:solidFill>
              </a:rPr>
              <a:t>Longping</a:t>
            </a:r>
            <a:r>
              <a:rPr lang="en-US" altLang="zh-CN" sz="2400" b="1" dirty="0" smtClean="0">
                <a:solidFill>
                  <a:schemeClr val="accent6">
                    <a:lumMod val="50000"/>
                  </a:schemeClr>
                </a:solidFill>
              </a:rPr>
              <a:t> and Hybrid Rice</a:t>
            </a:r>
            <a:endParaRPr lang="zh-CN" altLang="en-US" sz="2400" b="1" dirty="0">
              <a:solidFill>
                <a:schemeClr val="accent6">
                  <a:lumMod val="50000"/>
                </a:schemeClr>
              </a:solidFill>
            </a:endParaRPr>
          </a:p>
        </p:txBody>
      </p:sp>
      <p:sp>
        <p:nvSpPr>
          <p:cNvPr id="21" name="矩形 20"/>
          <p:cNvSpPr/>
          <p:nvPr/>
        </p:nvSpPr>
        <p:spPr>
          <a:xfrm>
            <a:off x="571472" y="1714492"/>
            <a:ext cx="8001056" cy="1569660"/>
          </a:xfrm>
          <a:prstGeom prst="rect">
            <a:avLst/>
          </a:prstGeom>
        </p:spPr>
        <p:txBody>
          <a:bodyPr wrap="square">
            <a:spAutoFit/>
          </a:bodyPr>
          <a:lstStyle/>
          <a:p>
            <a:pPr>
              <a:buFont typeface="Arial" panose="020B0604020202020204" pitchFamily="34" charset="0"/>
              <a:buChar char="•"/>
            </a:pPr>
            <a:r>
              <a:rPr lang="en-US" altLang="zh-CN" sz="2400" dirty="0" smtClean="0"/>
              <a:t> revolutionized rice cultivation in China</a:t>
            </a:r>
            <a:endParaRPr lang="en-US" altLang="zh-CN" sz="2400" dirty="0" smtClean="0"/>
          </a:p>
          <a:p>
            <a:pPr>
              <a:buFont typeface="Arial" panose="020B0604020202020204" pitchFamily="34" charset="0"/>
              <a:buChar char="•"/>
            </a:pPr>
            <a:r>
              <a:rPr lang="en-US" altLang="zh-CN" sz="2400" dirty="0" smtClean="0"/>
              <a:t> established China’s world leading position in hybrid rice </a:t>
            </a:r>
            <a:endParaRPr lang="en-US" altLang="zh-CN" sz="2400" dirty="0" smtClean="0"/>
          </a:p>
          <a:p>
            <a:r>
              <a:rPr lang="en-US" altLang="zh-CN" sz="2400" dirty="0" smtClean="0"/>
              <a:t>  research </a:t>
            </a:r>
            <a:endParaRPr lang="en-US" altLang="zh-CN" sz="2400" dirty="0" smtClean="0"/>
          </a:p>
          <a:p>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58370" name="Picture 2" descr="http://pic.baike.soso.com/p/20140306/20140306101744-1081502105.jpg"/>
          <p:cNvPicPr>
            <a:picLocks noChangeAspect="1" noChangeArrowheads="1"/>
          </p:cNvPicPr>
          <p:nvPr/>
        </p:nvPicPr>
        <p:blipFill>
          <a:blip r:embed="rId2"/>
          <a:srcRect/>
          <a:stretch>
            <a:fillRect/>
          </a:stretch>
        </p:blipFill>
        <p:spPr bwMode="auto">
          <a:xfrm>
            <a:off x="2857488" y="2892367"/>
            <a:ext cx="3429024" cy="234888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p:cTn id="7" dur="1000" fill="hold"/>
                                        <p:tgtEl>
                                          <p:spTgt spid="58370"/>
                                        </p:tgtEl>
                                        <p:attrNameLst>
                                          <p:attrName>ppt_w</p:attrName>
                                        </p:attrNameLst>
                                      </p:cBhvr>
                                      <p:tavLst>
                                        <p:tav tm="0">
                                          <p:val>
                                            <p:strVal val="#ppt_w*0.70"/>
                                          </p:val>
                                        </p:tav>
                                        <p:tav tm="100000">
                                          <p:val>
                                            <p:strVal val="#ppt_w"/>
                                          </p:val>
                                        </p:tav>
                                      </p:tavLst>
                                    </p:anim>
                                    <p:anim calcmode="lin" valueType="num">
                                      <p:cBhvr>
                                        <p:cTn id="8" dur="1000" fill="hold"/>
                                        <p:tgtEl>
                                          <p:spTgt spid="58370"/>
                                        </p:tgtEl>
                                        <p:attrNameLst>
                                          <p:attrName>ppt_h</p:attrName>
                                        </p:attrNameLst>
                                      </p:cBhvr>
                                      <p:tavLst>
                                        <p:tav tm="0">
                                          <p:val>
                                            <p:strVal val="#ppt_h"/>
                                          </p:val>
                                        </p:tav>
                                        <p:tav tm="100000">
                                          <p:val>
                                            <p:strVal val="#ppt_h"/>
                                          </p:val>
                                        </p:tav>
                                      </p:tavLst>
                                    </p:anim>
                                    <p:animEffect transition="in" filter="fade">
                                      <p:cBhvr>
                                        <p:cTn id="9" dur="1000"/>
                                        <p:tgtEl>
                                          <p:spTgt spid="58370"/>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1"/>
          <a:srcRect/>
          <a:stretch>
            <a:fillRect/>
          </a:stretch>
        </p:blipFill>
        <p:spPr bwMode="auto">
          <a:xfrm>
            <a:off x="3071802" y="2777924"/>
            <a:ext cx="3071834" cy="2294154"/>
          </a:xfrm>
          <a:prstGeom prst="rect">
            <a:avLst/>
          </a:prstGeom>
          <a:noFill/>
          <a:ln w="9525">
            <a:noFill/>
            <a:miter lim="800000"/>
            <a:headEnd/>
            <a:tailEnd/>
          </a:ln>
          <a:effectLst/>
        </p:spPr>
      </p:pic>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643174" y="1071550"/>
            <a:ext cx="4202817" cy="461665"/>
          </a:xfrm>
          <a:prstGeom prst="rect">
            <a:avLst/>
          </a:prstGeom>
        </p:spPr>
        <p:txBody>
          <a:bodyPr wrap="none">
            <a:spAutoFit/>
          </a:bodyPr>
          <a:lstStyle/>
          <a:p>
            <a:r>
              <a:rPr lang="en-US" altLang="zh-CN" sz="2400" b="1" dirty="0" smtClean="0">
                <a:solidFill>
                  <a:schemeClr val="accent6">
                    <a:lumMod val="50000"/>
                  </a:schemeClr>
                </a:solidFill>
              </a:rPr>
              <a:t>China’s Manned Space Program</a:t>
            </a:r>
            <a:endParaRPr lang="zh-CN" altLang="en-US" sz="2400" b="1" dirty="0">
              <a:solidFill>
                <a:schemeClr val="accent6">
                  <a:lumMod val="50000"/>
                </a:schemeClr>
              </a:solidFill>
            </a:endParaRPr>
          </a:p>
        </p:txBody>
      </p:sp>
      <p:sp>
        <p:nvSpPr>
          <p:cNvPr id="21" name="矩形 20"/>
          <p:cNvSpPr/>
          <p:nvPr/>
        </p:nvSpPr>
        <p:spPr>
          <a:xfrm>
            <a:off x="571472" y="1714492"/>
            <a:ext cx="8001056" cy="830997"/>
          </a:xfrm>
          <a:prstGeom prst="rect">
            <a:avLst/>
          </a:prstGeom>
        </p:spPr>
        <p:txBody>
          <a:bodyPr wrap="square">
            <a:spAutoFit/>
          </a:bodyPr>
          <a:lstStyle/>
          <a:p>
            <a:r>
              <a:rPr lang="en-US" altLang="zh-CN" sz="2400" dirty="0" smtClean="0"/>
              <a:t>Watch the video and answer the question: what are the three phases of China’s manned space program? </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9" name="Picture 8" descr="http://www.sharejs.com/uploadfiles/2012/07/16/134240093719618.png">
            <a:hlinkClick r:id="rId3" action="ppaction://hlinkfile"/>
          </p:cNvPr>
          <p:cNvPicPr>
            <a:picLocks noChangeAspect="1" noChangeArrowheads="1"/>
          </p:cNvPicPr>
          <p:nvPr/>
        </p:nvPicPr>
        <p:blipFill>
          <a:blip r:embed="rId4" cstate="print"/>
          <a:srcRect/>
          <a:stretch>
            <a:fillRect/>
          </a:stretch>
        </p:blipFill>
        <p:spPr bwMode="auto">
          <a:xfrm>
            <a:off x="4143372" y="3429004"/>
            <a:ext cx="795326" cy="795326"/>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1714480" y="1071550"/>
            <a:ext cx="6371809" cy="461665"/>
          </a:xfrm>
          <a:prstGeom prst="rect">
            <a:avLst/>
          </a:prstGeom>
        </p:spPr>
        <p:txBody>
          <a:bodyPr wrap="none">
            <a:spAutoFit/>
          </a:bodyPr>
          <a:lstStyle/>
          <a:p>
            <a:r>
              <a:rPr lang="en-US" altLang="zh-CN" sz="2400" b="1" dirty="0" smtClean="0">
                <a:solidFill>
                  <a:schemeClr val="accent6">
                    <a:lumMod val="50000"/>
                  </a:schemeClr>
                </a:solidFill>
              </a:rPr>
              <a:t>Chang’e-3 Lunar Lander and Its </a:t>
            </a:r>
            <a:r>
              <a:rPr lang="en-US" altLang="zh-CN" sz="2400" b="1" dirty="0" err="1" smtClean="0">
                <a:solidFill>
                  <a:schemeClr val="accent6">
                    <a:lumMod val="50000"/>
                  </a:schemeClr>
                </a:solidFill>
              </a:rPr>
              <a:t>Yutu</a:t>
            </a:r>
            <a:r>
              <a:rPr lang="en-US" altLang="zh-CN" sz="2400" b="1" dirty="0" smtClean="0">
                <a:solidFill>
                  <a:schemeClr val="accent6">
                    <a:lumMod val="50000"/>
                  </a:schemeClr>
                </a:solidFill>
              </a:rPr>
              <a:t> Lunar Rover</a:t>
            </a:r>
            <a:endParaRPr lang="en-US" altLang="zh-CN" sz="2400" b="1" dirty="0" smtClean="0">
              <a:solidFill>
                <a:schemeClr val="accent6">
                  <a:lumMod val="50000"/>
                </a:schemeClr>
              </a:solidFill>
            </a:endParaRPr>
          </a:p>
        </p:txBody>
      </p:sp>
      <p:sp>
        <p:nvSpPr>
          <p:cNvPr id="21" name="矩形 20"/>
          <p:cNvSpPr/>
          <p:nvPr/>
        </p:nvSpPr>
        <p:spPr>
          <a:xfrm>
            <a:off x="571472" y="1714492"/>
            <a:ext cx="8001056" cy="1200329"/>
          </a:xfrm>
          <a:prstGeom prst="rect">
            <a:avLst/>
          </a:prstGeom>
        </p:spPr>
        <p:txBody>
          <a:bodyPr wrap="square">
            <a:spAutoFit/>
          </a:bodyPr>
          <a:lstStyle/>
          <a:p>
            <a:pPr>
              <a:buFont typeface="Arial" panose="020B0604020202020204" pitchFamily="34" charset="0"/>
              <a:buChar char="•"/>
            </a:pPr>
            <a:r>
              <a:rPr lang="en-US" altLang="zh-CN" sz="2400" i="1" dirty="0" smtClean="0"/>
              <a:t> Chang’e-3 </a:t>
            </a:r>
            <a:r>
              <a:rPr lang="en-US" altLang="zh-CN" sz="2400" dirty="0" smtClean="0"/>
              <a:t>lunar </a:t>
            </a:r>
            <a:r>
              <a:rPr lang="en-US" altLang="zh-CN" sz="2400" dirty="0" err="1" smtClean="0"/>
              <a:t>lander</a:t>
            </a:r>
            <a:r>
              <a:rPr lang="en-US" altLang="zh-CN" sz="2400" dirty="0" smtClean="0"/>
              <a:t> landed on the moon in 2013 </a:t>
            </a:r>
            <a:endParaRPr lang="en-US" altLang="zh-CN" sz="2400" dirty="0" smtClean="0"/>
          </a:p>
          <a:p>
            <a:pPr>
              <a:buFont typeface="Arial" panose="020B0604020202020204" pitchFamily="34" charset="0"/>
              <a:buChar char="•"/>
            </a:pPr>
            <a:r>
              <a:rPr lang="en-US" altLang="zh-CN" sz="2400" dirty="0" smtClean="0"/>
              <a:t> hailed as a milestone in the development of China’s space </a:t>
            </a:r>
            <a:endParaRPr lang="en-US" altLang="zh-CN" sz="2400" dirty="0" smtClean="0"/>
          </a:p>
          <a:p>
            <a:r>
              <a:rPr lang="en-US" altLang="zh-CN" sz="2400" dirty="0" smtClean="0"/>
              <a:t>  </a:t>
            </a:r>
            <a:r>
              <a:rPr lang="en-US" altLang="zh-CN" sz="2400" dirty="0" err="1" smtClean="0"/>
              <a:t>programmes</a:t>
            </a:r>
            <a:r>
              <a:rPr lang="en-US" altLang="zh-CN" sz="2400" dirty="0" smtClean="0"/>
              <a:t> </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60418" name="Picture 2" descr="http://www.jmnews.com.cn/a/pic/attachement/jpg/site2/20131223/A041387753230312_change_JMRBA6c23C001_b.jpg"/>
          <p:cNvPicPr>
            <a:picLocks noChangeAspect="1" noChangeArrowheads="1"/>
          </p:cNvPicPr>
          <p:nvPr/>
        </p:nvPicPr>
        <p:blipFill>
          <a:blip r:embed="rId2"/>
          <a:srcRect/>
          <a:stretch>
            <a:fillRect/>
          </a:stretch>
        </p:blipFill>
        <p:spPr bwMode="auto">
          <a:xfrm>
            <a:off x="3000364" y="2945797"/>
            <a:ext cx="3286148" cy="241203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anim calcmode="lin" valueType="num">
                                      <p:cBhvr>
                                        <p:cTn id="7" dur="1000" fill="hold"/>
                                        <p:tgtEl>
                                          <p:spTgt spid="60418"/>
                                        </p:tgtEl>
                                        <p:attrNameLst>
                                          <p:attrName>ppt_w</p:attrName>
                                        </p:attrNameLst>
                                      </p:cBhvr>
                                      <p:tavLst>
                                        <p:tav tm="0">
                                          <p:val>
                                            <p:strVal val="#ppt_w*0.70"/>
                                          </p:val>
                                        </p:tav>
                                        <p:tav tm="100000">
                                          <p:val>
                                            <p:strVal val="#ppt_w"/>
                                          </p:val>
                                        </p:tav>
                                      </p:tavLst>
                                    </p:anim>
                                    <p:anim calcmode="lin" valueType="num">
                                      <p:cBhvr>
                                        <p:cTn id="8" dur="1000" fill="hold"/>
                                        <p:tgtEl>
                                          <p:spTgt spid="60418"/>
                                        </p:tgtEl>
                                        <p:attrNameLst>
                                          <p:attrName>ppt_h</p:attrName>
                                        </p:attrNameLst>
                                      </p:cBhvr>
                                      <p:tavLst>
                                        <p:tav tm="0">
                                          <p:val>
                                            <p:strVal val="#ppt_h"/>
                                          </p:val>
                                        </p:tav>
                                        <p:tav tm="100000">
                                          <p:val>
                                            <p:strVal val="#ppt_h"/>
                                          </p:val>
                                        </p:tav>
                                      </p:tavLst>
                                    </p:anim>
                                    <p:animEffect transition="in" filter="fade">
                                      <p:cBhvr>
                                        <p:cTn id="9" dur="1000"/>
                                        <p:tgtEl>
                                          <p:spTgt spid="6041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slide(fromBottom)">
                                      <p:cBhvr>
                                        <p:cTn id="14" dur="500"/>
                                        <p:tgtEl>
                                          <p:spTgt spid="2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slide(fromBottom)">
                                      <p:cBhvr>
                                        <p:cTn id="19" dur="500"/>
                                        <p:tgtEl>
                                          <p:spTgt spid="21">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1">
                                            <p:txEl>
                                              <p:pRg st="2" end="2"/>
                                            </p:txEl>
                                          </p:spTgt>
                                        </p:tgtEl>
                                        <p:attrNameLst>
                                          <p:attrName>style.visibility</p:attrName>
                                        </p:attrNameLst>
                                      </p:cBhvr>
                                      <p:to>
                                        <p:strVal val="visible"/>
                                      </p:to>
                                    </p:set>
                                    <p:animEffect transition="in" filter="slide(fromBottom)">
                                      <p:cBhvr>
                                        <p:cTn id="24"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5" name="直接连接符 1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7" name="直接连接符 1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0" y="214294"/>
            <a:ext cx="9429784"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Modern Scientific and Technological Achievements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a:xfrm>
            <a:off x="4000496" y="1071550"/>
            <a:ext cx="184731" cy="461665"/>
          </a:xfrm>
          <a:prstGeom prst="rect">
            <a:avLst/>
          </a:prstGeom>
        </p:spPr>
        <p:txBody>
          <a:bodyPr wrap="none">
            <a:spAutoFit/>
          </a:bodyPr>
          <a:lstStyle/>
          <a:p>
            <a:endParaRPr lang="zh-CN" altLang="en-US" sz="2400" b="1" dirty="0">
              <a:solidFill>
                <a:schemeClr val="accent6">
                  <a:lumMod val="50000"/>
                </a:schemeClr>
              </a:solidFill>
            </a:endParaRPr>
          </a:p>
        </p:txBody>
      </p:sp>
      <p:sp>
        <p:nvSpPr>
          <p:cNvPr id="14" name="Rectangle 3"/>
          <p:cNvSpPr txBox="1">
            <a:spLocks noChangeArrowheads="1"/>
          </p:cNvSpPr>
          <p:nvPr/>
        </p:nvSpPr>
        <p:spPr>
          <a:xfrm>
            <a:off x="457200" y="1600200"/>
            <a:ext cx="8115328"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8" name="矩形 17"/>
          <p:cNvSpPr/>
          <p:nvPr/>
        </p:nvSpPr>
        <p:spPr>
          <a:xfrm>
            <a:off x="2643174" y="1071550"/>
            <a:ext cx="4459041" cy="461665"/>
          </a:xfrm>
          <a:prstGeom prst="rect">
            <a:avLst/>
          </a:prstGeom>
        </p:spPr>
        <p:txBody>
          <a:bodyPr wrap="none">
            <a:spAutoFit/>
          </a:bodyPr>
          <a:lstStyle/>
          <a:p>
            <a:r>
              <a:rPr lang="en-US" altLang="zh-CN" sz="2400" b="1" dirty="0" smtClean="0">
                <a:solidFill>
                  <a:schemeClr val="accent6">
                    <a:lumMod val="50000"/>
                  </a:schemeClr>
                </a:solidFill>
              </a:rPr>
              <a:t>Some other Major Achievements</a:t>
            </a:r>
            <a:endParaRPr lang="zh-CN" altLang="en-US" sz="2400" b="1" dirty="0">
              <a:solidFill>
                <a:schemeClr val="accent6">
                  <a:lumMod val="50000"/>
                </a:schemeClr>
              </a:solidFill>
            </a:endParaRPr>
          </a:p>
        </p:txBody>
      </p:sp>
      <p:sp>
        <p:nvSpPr>
          <p:cNvPr id="21" name="矩形 20"/>
          <p:cNvSpPr/>
          <p:nvPr/>
        </p:nvSpPr>
        <p:spPr>
          <a:xfrm>
            <a:off x="571472" y="1714492"/>
            <a:ext cx="8001056" cy="1569660"/>
          </a:xfrm>
          <a:prstGeom prst="rect">
            <a:avLst/>
          </a:prstGeom>
        </p:spPr>
        <p:txBody>
          <a:bodyPr wrap="square">
            <a:spAutoFit/>
          </a:bodyPr>
          <a:lstStyle/>
          <a:p>
            <a:pPr>
              <a:buFont typeface="Arial" panose="020B0604020202020204" pitchFamily="34" charset="0"/>
              <a:buChar char="•"/>
            </a:pPr>
            <a:r>
              <a:rPr lang="en-US" altLang="zh-CN" sz="2400" dirty="0" smtClean="0"/>
              <a:t> Research, development and application of super-conductivity </a:t>
            </a:r>
            <a:endParaRPr lang="en-US" altLang="zh-CN" sz="2400" dirty="0" smtClean="0"/>
          </a:p>
          <a:p>
            <a:pPr>
              <a:buFont typeface="Arial" panose="020B0604020202020204" pitchFamily="34" charset="0"/>
              <a:buChar char="•"/>
            </a:pPr>
            <a:r>
              <a:rPr lang="en-US" altLang="zh-CN" sz="2400" dirty="0" smtClean="0"/>
              <a:t> Positive and negative electron collider (</a:t>
            </a:r>
            <a:r>
              <a:rPr lang="zh-CN" altLang="en-US" sz="2400" dirty="0" smtClean="0"/>
              <a:t>正负电子对撞机</a:t>
            </a:r>
            <a:r>
              <a:rPr lang="en-US" altLang="zh-CN" sz="2400" dirty="0" smtClean="0"/>
              <a:t>)</a:t>
            </a:r>
            <a:endParaRPr lang="en-US" altLang="zh-CN" sz="2400" dirty="0" smtClean="0"/>
          </a:p>
          <a:p>
            <a:pPr>
              <a:buFont typeface="Arial" panose="020B0604020202020204" pitchFamily="34" charset="0"/>
              <a:buChar char="•"/>
            </a:pPr>
            <a:r>
              <a:rPr lang="en-US" altLang="zh-CN" sz="2400" dirty="0" smtClean="0"/>
              <a:t> 2.16-meter optical celestial telescope </a:t>
            </a:r>
            <a:endParaRPr lang="en-US" altLang="zh-CN" sz="2400" dirty="0" smtClean="0"/>
          </a:p>
          <a:p>
            <a:pPr>
              <a:buFont typeface="Arial" panose="020B0604020202020204" pitchFamily="34" charset="0"/>
              <a:buChar char="•"/>
            </a:pPr>
            <a:r>
              <a:rPr lang="en-US" altLang="zh-CN" sz="2400" dirty="0" smtClean="0"/>
              <a:t> </a:t>
            </a:r>
            <a:r>
              <a:rPr lang="en-US" altLang="zh-CN" sz="2400" i="1" dirty="0" smtClean="0"/>
              <a:t>Tianhe-2</a:t>
            </a:r>
            <a:r>
              <a:rPr lang="en-US" altLang="zh-CN" sz="2400" dirty="0" smtClean="0"/>
              <a:t> Supercomputer</a:t>
            </a:r>
            <a:endParaRPr lang="en-US" altLang="zh-CN" sz="2400" dirty="0" smtClean="0"/>
          </a:p>
        </p:txBody>
      </p:sp>
      <p:sp>
        <p:nvSpPr>
          <p:cNvPr id="51202" name="AutoShape 2"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1204" name="AutoShape 4" descr="http://img0.imgtn.bdimg.com/it/u=872662291,3543623955&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170" name="AutoShape 2" descr="http://img2.imgtn.bdimg.com/it/u=2165227092,246716142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172" name="AutoShape 4" descr="http://img2.imgtn.bdimg.com/it/u=2165227092,246716142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174" name="Picture 6" descr="http://www.ihep.cas.cn/kxcb/kjqy/201406/W020140616324374711268.png"/>
          <p:cNvPicPr>
            <a:picLocks noChangeAspect="1" noChangeArrowheads="1"/>
          </p:cNvPicPr>
          <p:nvPr/>
        </p:nvPicPr>
        <p:blipFill>
          <a:blip r:embed="rId2" cstate="print"/>
          <a:srcRect/>
          <a:stretch>
            <a:fillRect/>
          </a:stretch>
        </p:blipFill>
        <p:spPr bwMode="auto">
          <a:xfrm>
            <a:off x="3071802" y="3357566"/>
            <a:ext cx="3357586" cy="21485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
                                            <p:txEl>
                                              <p:pRg st="0" end="0"/>
                                            </p:txEl>
                                          </p:spTgt>
                                        </p:tgtEl>
                                        <p:attrNameLst>
                                          <p:attrName>style.visibility</p:attrName>
                                        </p:attrNameLst>
                                      </p:cBhvr>
                                      <p:to>
                                        <p:strVal val="visible"/>
                                      </p:to>
                                    </p:set>
                                    <p:anim calcmode="discrete" valueType="clr">
                                      <p:cBhvr override="childStyle">
                                        <p:cTn id="7" dur="80"/>
                                        <p:tgtEl>
                                          <p:spTgt spid="1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ssolv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85784"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Lead-in Activity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2" name="矩形 21"/>
          <p:cNvSpPr/>
          <p:nvPr/>
        </p:nvSpPr>
        <p:spPr>
          <a:xfrm>
            <a:off x="2714612" y="928674"/>
            <a:ext cx="3879882" cy="461665"/>
          </a:xfrm>
          <a:prstGeom prst="rect">
            <a:avLst/>
          </a:prstGeom>
        </p:spPr>
        <p:txBody>
          <a:bodyPr wrap="square">
            <a:spAutoFit/>
          </a:bodyPr>
          <a:lstStyle/>
          <a:p>
            <a:pPr algn="ctr"/>
            <a:r>
              <a:rPr lang="en-US" altLang="zh-CN" sz="2400" b="1" dirty="0" smtClean="0">
                <a:solidFill>
                  <a:schemeClr val="accent6">
                    <a:lumMod val="50000"/>
                  </a:schemeClr>
                </a:solidFill>
              </a:rPr>
              <a:t>Discuss</a:t>
            </a:r>
            <a:endParaRPr lang="zh-CN" altLang="en-US" sz="2400" b="1" dirty="0">
              <a:solidFill>
                <a:schemeClr val="accent6">
                  <a:lumMod val="50000"/>
                </a:schemeClr>
              </a:solidFill>
            </a:endParaRPr>
          </a:p>
        </p:txBody>
      </p:sp>
      <p:sp>
        <p:nvSpPr>
          <p:cNvPr id="65538" name="AutoShape 2" descr="http://img0.imgtn.bdimg.com/it/u=2700893509,6672079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5540" name="AutoShape 4" descr="http://img0.imgtn.bdimg.com/it/u=2700893509,6672079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5" name="TextBox 14"/>
          <p:cNvSpPr txBox="1"/>
          <p:nvPr/>
        </p:nvSpPr>
        <p:spPr bwMode="auto">
          <a:xfrm>
            <a:off x="785786" y="1357302"/>
            <a:ext cx="7786742" cy="1690335"/>
          </a:xfrm>
          <a:prstGeom prst="rect">
            <a:avLst/>
          </a:prstGeom>
          <a:noFill/>
          <a:ln w="9525">
            <a:noFill/>
            <a:miter lim="800000"/>
          </a:ln>
          <a:effectLst/>
        </p:spPr>
        <p:txBody>
          <a:bodyPr wrap="square" rtlCol="0">
            <a:spAutoFit/>
          </a:bodyPr>
          <a:lstStyle/>
          <a:p>
            <a:pPr defTabSz="878205">
              <a:lnSpc>
                <a:spcPct val="120000"/>
              </a:lnSpc>
              <a:buClr>
                <a:schemeClr val="accent6">
                  <a:lumMod val="50000"/>
                </a:schemeClr>
              </a:buClr>
              <a:buSzPct val="60000"/>
            </a:pPr>
            <a:r>
              <a:rPr lang="en-US" altLang="zh-CN" sz="2200" dirty="0" smtClean="0">
                <a:latin typeface="+mn-lt"/>
                <a:ea typeface="微软雅黑" panose="020B0503020204020204" pitchFamily="34" charset="-122"/>
                <a:cs typeface="Arial" panose="020B0604020202020204" pitchFamily="34" charset="0"/>
              </a:rPr>
              <a:t>Among all the scientific and technological achievements, what do you think is the most essential for you and why?  </a:t>
            </a:r>
            <a:endParaRPr lang="en-US" altLang="zh-CN" sz="2200" dirty="0" smtClean="0">
              <a:latin typeface="+mn-lt"/>
              <a:ea typeface="微软雅黑" panose="020B0503020204020204" pitchFamily="34" charset="-122"/>
              <a:cs typeface="Arial" panose="020B0604020202020204" pitchFamily="34" charset="0"/>
            </a:endParaRPr>
          </a:p>
          <a:p>
            <a:pPr defTabSz="878205">
              <a:lnSpc>
                <a:spcPct val="120000"/>
              </a:lnSpc>
              <a:buClr>
                <a:schemeClr val="accent6">
                  <a:lumMod val="50000"/>
                </a:schemeClr>
              </a:buClr>
              <a:buSzPct val="60000"/>
            </a:pPr>
            <a:r>
              <a:rPr lang="en-US" altLang="zh-CN" sz="2200" dirty="0" smtClean="0">
                <a:latin typeface="+mn-lt"/>
                <a:ea typeface="微软雅黑" panose="020B0503020204020204" pitchFamily="34" charset="-122"/>
                <a:cs typeface="Arial" panose="020B0604020202020204" pitchFamily="34" charset="0"/>
              </a:rPr>
              <a:t>Do you think that modern technology is a double-edged sword, benefiting and damaging our lives at the same time?  </a:t>
            </a:r>
            <a:endParaRPr lang="zh-CN" altLang="en-US" sz="2200" dirty="0">
              <a:latin typeface="+mn-lt"/>
              <a:ea typeface="微软雅黑" panose="020B0503020204020204" pitchFamily="34" charset="-122"/>
              <a:cs typeface="Arial" panose="020B0604020202020204" pitchFamily="34" charset="0"/>
            </a:endParaRPr>
          </a:p>
        </p:txBody>
      </p:sp>
      <p:pic>
        <p:nvPicPr>
          <p:cNvPr id="29698" name="Picture 2" descr="http://i2.sinaimg.cn/jc/s/2010-06-25/U2143P27T1D597971F3DT20100625134445.jpg"/>
          <p:cNvPicPr>
            <a:picLocks noChangeAspect="1" noChangeArrowheads="1"/>
          </p:cNvPicPr>
          <p:nvPr/>
        </p:nvPicPr>
        <p:blipFill>
          <a:blip r:embed="rId2"/>
          <a:srcRect/>
          <a:stretch>
            <a:fillRect/>
          </a:stretch>
        </p:blipFill>
        <p:spPr bwMode="auto">
          <a:xfrm>
            <a:off x="2857488" y="3214690"/>
            <a:ext cx="3357548" cy="223836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4487418" y="-701255"/>
            <a:ext cx="1285883" cy="7974753"/>
            <a:chOff x="2202835" y="547121"/>
            <a:chExt cx="1286192" cy="5363922"/>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1776344" y="4484185"/>
              <a:ext cx="1904317" cy="949399"/>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Science and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Technology</a:t>
              </a:r>
              <a:endParaRPr lang="en-US" altLang="zh-CN" sz="2400" b="1" dirty="0" smtClean="0">
                <a:solidFill>
                  <a:srgbClr val="7F7F7F"/>
                </a:solidFill>
                <a:latin typeface="+mj-lt"/>
                <a:ea typeface="冬青黑体简体中文 W6"/>
                <a:cs typeface="冬青黑体简体中文 W6"/>
              </a:endParaRPr>
            </a:p>
          </p:txBody>
        </p:sp>
      </p:grpSp>
      <p:grpSp>
        <p:nvGrpSpPr>
          <p:cNvPr id="5"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72C03"/>
                  </a:solidFill>
                  <a:latin typeface="+mj-lt"/>
                  <a:ea typeface="冬青黑体简体中文 W6"/>
                  <a:cs typeface="冬青黑体简体中文 W6"/>
                </a:rPr>
                <a:t>Discussion &amp; </a:t>
              </a:r>
              <a:endParaRPr lang="en-US" altLang="zh-CN" sz="2400" b="1" dirty="0" smtClean="0">
                <a:solidFill>
                  <a:srgbClr val="772C03"/>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Presentation</a:t>
              </a:r>
              <a:endParaRPr lang="zh-CN" altLang="en-US" sz="2400" b="1" dirty="0">
                <a:solidFill>
                  <a:srgbClr val="772C03"/>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68612" name="Picture 4" descr="概念,罗盘,旋转,历史,测量_4b8da986e_司南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071670" y="1285864"/>
            <a:ext cx="4143404" cy="1243000"/>
          </a:xfrm>
          <a:prstGeom prst="rect">
            <a:avLst/>
          </a:prstGeom>
          <a:noFill/>
        </p:spPr>
      </p:pic>
      <p:pic>
        <p:nvPicPr>
          <p:cNvPr id="68614" name="Picture 6" descr="无人,中国文化,旅行,建筑,白昼_6faeb0118_深圳发电厂日景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2143108" y="2643186"/>
            <a:ext cx="4071966" cy="1314438"/>
          </a:xfrm>
          <a:prstGeom prst="rect">
            <a:avLst/>
          </a:prstGeom>
          <a:noFill/>
        </p:spPr>
      </p:pic>
      <p:pic>
        <p:nvPicPr>
          <p:cNvPr id="68616" name="Picture 8" descr="无人,旅行,建筑,白昼,天空_0a4f06258_上海高铁_创意图片_Getty Images China"/>
          <p:cNvPicPr>
            <a:picLocks noChangeAspect="1" noChangeArrowheads="1"/>
          </p:cNvPicPr>
          <p:nvPr/>
        </p:nvPicPr>
        <p:blipFill>
          <a:blip r:embed="rId4"/>
          <a:srcRect/>
          <a:stretch>
            <a:fillRect/>
          </a:stretch>
        </p:blipFill>
        <p:spPr bwMode="auto">
          <a:xfrm>
            <a:off x="2143108" y="4000508"/>
            <a:ext cx="4071966" cy="1314438"/>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8612"/>
                                        </p:tgtEl>
                                        <p:attrNameLst>
                                          <p:attrName>style.visibility</p:attrName>
                                        </p:attrNameLst>
                                      </p:cBhvr>
                                      <p:to>
                                        <p:strVal val="visible"/>
                                      </p:to>
                                    </p:set>
                                    <p:anim calcmode="lin" valueType="num">
                                      <p:cBhvr additive="base">
                                        <p:cTn id="11" dur="500" fill="hold"/>
                                        <p:tgtEl>
                                          <p:spTgt spid="68612"/>
                                        </p:tgtEl>
                                        <p:attrNameLst>
                                          <p:attrName>ppt_x</p:attrName>
                                        </p:attrNameLst>
                                      </p:cBhvr>
                                      <p:tavLst>
                                        <p:tav tm="0">
                                          <p:val>
                                            <p:strVal val="0-#ppt_w/2"/>
                                          </p:val>
                                        </p:tav>
                                        <p:tav tm="100000">
                                          <p:val>
                                            <p:strVal val="#ppt_x"/>
                                          </p:val>
                                        </p:tav>
                                      </p:tavLst>
                                    </p:anim>
                                    <p:anim calcmode="lin" valueType="num">
                                      <p:cBhvr additive="base">
                                        <p:cTn id="12" dur="500" fill="hold"/>
                                        <p:tgtEl>
                                          <p:spTgt spid="686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614"/>
                                        </p:tgtEl>
                                        <p:attrNameLst>
                                          <p:attrName>style.visibility</p:attrName>
                                        </p:attrNameLst>
                                      </p:cBhvr>
                                      <p:to>
                                        <p:strVal val="visible"/>
                                      </p:to>
                                    </p:set>
                                    <p:anim calcmode="lin" valueType="num">
                                      <p:cBhvr additive="base">
                                        <p:cTn id="19" dur="500" fill="hold"/>
                                        <p:tgtEl>
                                          <p:spTgt spid="68614"/>
                                        </p:tgtEl>
                                        <p:attrNameLst>
                                          <p:attrName>ppt_x</p:attrName>
                                        </p:attrNameLst>
                                      </p:cBhvr>
                                      <p:tavLst>
                                        <p:tav tm="0">
                                          <p:val>
                                            <p:strVal val="1+#ppt_w/2"/>
                                          </p:val>
                                        </p:tav>
                                        <p:tav tm="100000">
                                          <p:val>
                                            <p:strVal val="#ppt_x"/>
                                          </p:val>
                                        </p:tav>
                                      </p:tavLst>
                                    </p:anim>
                                    <p:anim calcmode="lin" valueType="num">
                                      <p:cBhvr additive="base">
                                        <p:cTn id="20" dur="500" fill="hold"/>
                                        <p:tgtEl>
                                          <p:spTgt spid="686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8616"/>
                                        </p:tgtEl>
                                        <p:attrNameLst>
                                          <p:attrName>style.visibility</p:attrName>
                                        </p:attrNameLst>
                                      </p:cBhvr>
                                      <p:to>
                                        <p:strVal val="visible"/>
                                      </p:to>
                                    </p:set>
                                    <p:anim calcmode="lin" valueType="num">
                                      <p:cBhvr additive="base">
                                        <p:cTn id="27" dur="500" fill="hold"/>
                                        <p:tgtEl>
                                          <p:spTgt spid="68616"/>
                                        </p:tgtEl>
                                        <p:attrNameLst>
                                          <p:attrName>ppt_x</p:attrName>
                                        </p:attrNameLst>
                                      </p:cBhvr>
                                      <p:tavLst>
                                        <p:tav tm="0">
                                          <p:val>
                                            <p:strVal val="0-#ppt_w/2"/>
                                          </p:val>
                                        </p:tav>
                                        <p:tav tm="100000">
                                          <p:val>
                                            <p:strVal val="#ppt_x"/>
                                          </p:val>
                                        </p:tav>
                                      </p:tavLst>
                                    </p:anim>
                                    <p:anim calcmode="lin" valueType="num">
                                      <p:cBhvr additive="base">
                                        <p:cTn id="28" dur="500" fill="hold"/>
                                        <p:tgtEl>
                                          <p:spTgt spid="68616"/>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5"/>
                                        </p:tgtEl>
                                      </p:cBhvr>
                                    </p:animEffect>
                                    <p:animScale>
                                      <p:cBhvr>
                                        <p:cTn id="32" dur="250" autoRev="1" fill="hold"/>
                                        <p:tgtEl>
                                          <p:spTgt spid="5"/>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68616"/>
                                        </p:tgtEl>
                                      </p:cBhvr>
                                    </p:animEffect>
                                    <p:animScale>
                                      <p:cBhvr>
                                        <p:cTn id="35" dur="250" autoRev="1" fill="hold"/>
                                        <p:tgtEl>
                                          <p:spTgt spid="686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571536"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aphicFrame>
        <p:nvGraphicFramePr>
          <p:cNvPr id="11" name="表格 10"/>
          <p:cNvGraphicFramePr>
            <a:graphicFrameLocks noGrp="1"/>
          </p:cNvGraphicFramePr>
          <p:nvPr/>
        </p:nvGraphicFramePr>
        <p:xfrm>
          <a:off x="642911" y="1857368"/>
          <a:ext cx="8001054" cy="2194560"/>
        </p:xfrm>
        <a:graphic>
          <a:graphicData uri="http://schemas.openxmlformats.org/drawingml/2006/table">
            <a:tbl>
              <a:tblPr firstRow="1" bandRow="1">
                <a:tableStyleId>{21E4AEA4-8DFA-4A89-87EB-49C32662AFE0}</a:tableStyleId>
              </a:tblPr>
              <a:tblGrid>
                <a:gridCol w="2667018"/>
                <a:gridCol w="2667018"/>
                <a:gridCol w="2667018"/>
              </a:tblGrid>
              <a:tr h="370840">
                <a:tc>
                  <a:txBody>
                    <a:bodyPr/>
                    <a:lstStyle/>
                    <a:p>
                      <a:endParaRPr lang="zh-CN" altLang="en-US" dirty="0"/>
                    </a:p>
                  </a:txBody>
                  <a:tcPr/>
                </a:tc>
                <a:tc>
                  <a:txBody>
                    <a:bodyPr/>
                    <a:lstStyle/>
                    <a:p>
                      <a:r>
                        <a:rPr lang="en-US" altLang="zh-CN" dirty="0" smtClean="0"/>
                        <a:t>Traditional</a:t>
                      </a:r>
                      <a:r>
                        <a:rPr lang="en-US" altLang="zh-CN" baseline="0" dirty="0" smtClean="0"/>
                        <a:t> Chinese Medicine</a:t>
                      </a:r>
                      <a:endParaRPr lang="zh-CN" altLang="en-US" dirty="0"/>
                    </a:p>
                  </a:txBody>
                  <a:tcPr/>
                </a:tc>
                <a:tc>
                  <a:txBody>
                    <a:bodyPr/>
                    <a:lstStyle/>
                    <a:p>
                      <a:r>
                        <a:rPr lang="en-US" altLang="zh-CN" dirty="0" smtClean="0"/>
                        <a:t>Western Medicine</a:t>
                      </a:r>
                      <a:endParaRPr lang="zh-CN" altLang="en-US" dirty="0"/>
                    </a:p>
                  </a:txBody>
                  <a:tcPr/>
                </a:tc>
              </a:tr>
              <a:tr h="370840">
                <a:tc>
                  <a:txBody>
                    <a:bodyPr/>
                    <a:lstStyle/>
                    <a:p>
                      <a:r>
                        <a:rPr lang="en-US" altLang="zh-CN" dirty="0" smtClean="0"/>
                        <a:t>approach</a:t>
                      </a:r>
                      <a:endParaRPr lang="zh-CN" altLang="en-US" dirty="0"/>
                    </a:p>
                  </a:txBody>
                  <a:tcPr/>
                </a:tc>
                <a:tc>
                  <a:txBody>
                    <a:bodyPr/>
                    <a:lstStyle/>
                    <a:p>
                      <a:r>
                        <a:rPr lang="en-US" altLang="zh-CN" dirty="0" smtClean="0"/>
                        <a:t>inductive and synthetic</a:t>
                      </a:r>
                      <a:endParaRPr lang="zh-CN" altLang="en-US" dirty="0"/>
                    </a:p>
                  </a:txBody>
                  <a:tcPr/>
                </a:tc>
                <a:tc>
                  <a:txBody>
                    <a:bodyPr/>
                    <a:lstStyle/>
                    <a:p>
                      <a:r>
                        <a:rPr lang="en-US" altLang="zh-CN" dirty="0" smtClean="0"/>
                        <a:t>reductive and analytical</a:t>
                      </a:r>
                      <a:endParaRPr lang="zh-CN" altLang="en-US" dirty="0"/>
                    </a:p>
                  </a:txBody>
                  <a:tcPr/>
                </a:tc>
              </a:tr>
              <a:tr h="370840">
                <a:tc>
                  <a:txBody>
                    <a:bodyPr/>
                    <a:lstStyle/>
                    <a:p>
                      <a:r>
                        <a:rPr lang="en-US" altLang="zh-CN" dirty="0" smtClean="0"/>
                        <a:t>treatment</a:t>
                      </a:r>
                      <a:endParaRPr lang="zh-CN" altLang="en-US" dirty="0"/>
                    </a:p>
                  </a:txBody>
                  <a:tcPr/>
                </a:tc>
                <a:tc>
                  <a:txBody>
                    <a:bodyPr/>
                    <a:lstStyle/>
                    <a:p>
                      <a:r>
                        <a:rPr lang="en-US" altLang="zh-CN" dirty="0" smtClean="0"/>
                        <a:t>herbs</a:t>
                      </a:r>
                      <a:endParaRPr lang="zh-CN" altLang="en-US" dirty="0"/>
                    </a:p>
                  </a:txBody>
                  <a:tcPr/>
                </a:tc>
                <a:tc>
                  <a:txBody>
                    <a:bodyPr/>
                    <a:lstStyle/>
                    <a:p>
                      <a:r>
                        <a:rPr lang="en-US" altLang="zh-CN" dirty="0" smtClean="0"/>
                        <a:t>chemical drugs</a:t>
                      </a:r>
                      <a:endParaRPr lang="zh-CN" altLang="en-US" dirty="0"/>
                    </a:p>
                  </a:txBody>
                  <a:tcPr/>
                </a:tc>
              </a:tr>
              <a:tr h="370840">
                <a:tc>
                  <a:txBody>
                    <a:bodyPr/>
                    <a:lstStyle/>
                    <a:p>
                      <a:r>
                        <a:rPr lang="en-US" altLang="zh-CN" dirty="0" smtClean="0"/>
                        <a:t>foundation</a:t>
                      </a:r>
                      <a:endParaRPr lang="zh-CN" altLang="en-US" dirty="0"/>
                    </a:p>
                  </a:txBody>
                  <a:tcPr/>
                </a:tc>
                <a:tc>
                  <a:txBody>
                    <a:bodyPr/>
                    <a:lstStyle/>
                    <a:p>
                      <a:r>
                        <a:rPr lang="en-US" altLang="zh-CN" dirty="0" smtClean="0"/>
                        <a:t>experience</a:t>
                      </a:r>
                      <a:endParaRPr lang="zh-CN" altLang="en-US" dirty="0"/>
                    </a:p>
                  </a:txBody>
                  <a:tcPr/>
                </a:tc>
                <a:tc>
                  <a:txBody>
                    <a:bodyPr/>
                    <a:lstStyle/>
                    <a:p>
                      <a:r>
                        <a:rPr lang="en-US" altLang="zh-CN" dirty="0" smtClean="0"/>
                        <a:t>standards</a:t>
                      </a:r>
                      <a:r>
                        <a:rPr lang="en-US" altLang="zh-CN" baseline="0" dirty="0" smtClean="0"/>
                        <a:t> and evidence</a:t>
                      </a:r>
                      <a:endParaRPr lang="zh-CN" altLang="en-US" dirty="0"/>
                    </a:p>
                  </a:txBody>
                  <a:tcPr/>
                </a:tc>
              </a:tr>
              <a:tr h="370840">
                <a:tc>
                  <a:txBody>
                    <a:bodyPr/>
                    <a:lstStyle/>
                    <a:p>
                      <a:r>
                        <a:rPr lang="en-US" altLang="zh-CN" dirty="0" smtClean="0"/>
                        <a:t>starting</a:t>
                      </a:r>
                      <a:r>
                        <a:rPr lang="en-US" altLang="zh-CN" baseline="0" dirty="0" smtClean="0"/>
                        <a:t> point</a:t>
                      </a:r>
                      <a:endParaRPr lang="zh-CN" altLang="en-US" dirty="0"/>
                    </a:p>
                  </a:txBody>
                  <a:tcPr/>
                </a:tc>
                <a:tc>
                  <a:txBody>
                    <a:bodyPr/>
                    <a:lstStyle/>
                    <a:p>
                      <a:r>
                        <a:rPr lang="en-US" altLang="zh-CN" dirty="0" smtClean="0"/>
                        <a:t>treat</a:t>
                      </a:r>
                      <a:r>
                        <a:rPr lang="en-US" altLang="zh-CN" baseline="0" dirty="0" smtClean="0"/>
                        <a:t> the </a:t>
                      </a:r>
                      <a:r>
                        <a:rPr lang="en-US" altLang="zh-CN" dirty="0" smtClean="0"/>
                        <a:t>whole body</a:t>
                      </a:r>
                      <a:endParaRPr lang="zh-CN" altLang="en-US" dirty="0"/>
                    </a:p>
                  </a:txBody>
                  <a:tcPr/>
                </a:tc>
                <a:tc>
                  <a:txBody>
                    <a:bodyPr/>
                    <a:lstStyle/>
                    <a:p>
                      <a:r>
                        <a:rPr lang="en-US" altLang="zh-CN" dirty="0" smtClean="0"/>
                        <a:t>treat a particular part</a:t>
                      </a:r>
                      <a:endParaRPr lang="zh-CN" altLang="en-US" dirty="0"/>
                    </a:p>
                  </a:txBody>
                  <a:tcPr/>
                </a:tc>
              </a:tr>
            </a:tbl>
          </a:graphicData>
        </a:graphic>
      </p:graphicFrame>
      <p:sp>
        <p:nvSpPr>
          <p:cNvPr id="10" name="TextBox 9"/>
          <p:cNvSpPr txBox="1"/>
          <p:nvPr/>
        </p:nvSpPr>
        <p:spPr bwMode="auto">
          <a:xfrm>
            <a:off x="500034" y="928674"/>
            <a:ext cx="7929618" cy="949171"/>
          </a:xfrm>
          <a:prstGeom prst="rect">
            <a:avLst/>
          </a:prstGeom>
          <a:noFill/>
          <a:ln w="9525">
            <a:noFill/>
            <a:miter lim="800000"/>
          </a:ln>
          <a:effectLst/>
        </p:spPr>
        <p:txBody>
          <a:bodyPr wrap="square" rtlCol="0">
            <a:spAutoFit/>
          </a:bodyPr>
          <a:lstStyle/>
          <a:p>
            <a:pPr defTabSz="878205">
              <a:lnSpc>
                <a:spcPct val="120000"/>
              </a:lnSpc>
            </a:pPr>
            <a:r>
              <a:rPr lang="en-US" altLang="zh-CN" sz="2400" dirty="0" smtClean="0">
                <a:solidFill>
                  <a:schemeClr val="accent6">
                    <a:lumMod val="50000"/>
                  </a:schemeClr>
                </a:solidFill>
                <a:latin typeface="+mn-lt"/>
                <a:ea typeface="微软雅黑" panose="020B0503020204020204" pitchFamily="34" charset="-122"/>
                <a:cs typeface="Arial" panose="020B0604020202020204" pitchFamily="34" charset="0"/>
              </a:rPr>
              <a:t>Differences between Traditional Chinese Medicine and Western Medicine</a:t>
            </a:r>
            <a:endParaRPr lang="zh-CN" altLang="en-US" sz="2400" dirty="0">
              <a:solidFill>
                <a:schemeClr val="accent6">
                  <a:lumMod val="50000"/>
                </a:schemeClr>
              </a:solidFill>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571536"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928662" y="1142988"/>
            <a:ext cx="7286676" cy="2308324"/>
          </a:xfrm>
          <a:prstGeom prst="rect">
            <a:avLst/>
          </a:prstGeom>
        </p:spPr>
        <p:txBody>
          <a:bodyPr wrap="square">
            <a:spAutoFit/>
          </a:bodyPr>
          <a:lstStyle/>
          <a:p>
            <a:pPr algn="just"/>
            <a:r>
              <a:rPr lang="en-US" altLang="zh-CN" sz="2400" dirty="0" smtClean="0"/>
              <a:t>Catching a cold is terrible, but since there are so many kinds of medicine on the market, you may feel confusing what to choose. Please discuss with your partner about your preference between traditional Chinese medicine and Western medicine and explain your reasons. Then share your ideas with the class. </a:t>
            </a:r>
            <a:endParaRPr lang="zh-CN" altLang="en-US" sz="2400" dirty="0"/>
          </a:p>
        </p:txBody>
      </p:sp>
      <p:pic>
        <p:nvPicPr>
          <p:cNvPr id="4098" name="Picture 2" descr="桌子,瓶子,健康保健,影棚拍摄,冷饮_476963401_Hot water bottle and pills_创意图片_Getty Images China"/>
          <p:cNvPicPr>
            <a:picLocks noChangeAspect="1" noChangeArrowheads="1"/>
          </p:cNvPicPr>
          <p:nvPr/>
        </p:nvPicPr>
        <p:blipFill>
          <a:blip r:embed="rId2"/>
          <a:srcRect/>
          <a:stretch>
            <a:fillRect/>
          </a:stretch>
        </p:blipFill>
        <p:spPr bwMode="auto">
          <a:xfrm>
            <a:off x="3071802" y="3429004"/>
            <a:ext cx="2916358" cy="1876417"/>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214346" y="71418"/>
            <a:ext cx="478634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9" name="矩形 8"/>
          <p:cNvSpPr/>
          <p:nvPr/>
        </p:nvSpPr>
        <p:spPr>
          <a:xfrm>
            <a:off x="857224" y="1071550"/>
            <a:ext cx="7632848" cy="2308324"/>
          </a:xfrm>
          <a:prstGeom prst="rect">
            <a:avLst/>
          </a:prstGeom>
        </p:spPr>
        <p:txBody>
          <a:bodyPr wrap="square">
            <a:spAutoFit/>
          </a:bodyPr>
          <a:lstStyle/>
          <a:p>
            <a:pPr algn="just"/>
            <a:r>
              <a:rPr lang="en-US" altLang="zh-CN" sz="2400" dirty="0" smtClean="0">
                <a:latin typeface="+mn-lt"/>
              </a:rPr>
              <a:t>You are a university student applying for volunteering in China Science and Technology Museum. To qualify for the job, you have to prepare a two-minute presentation on China’s recent technological achievements in exploration of outer space. You can turn to the Internet to collect some information for your presentation. </a:t>
            </a:r>
            <a:endParaRPr lang="en-US" altLang="zh-CN" sz="2400" dirty="0">
              <a:latin typeface="+mn-lt"/>
            </a:endParaRPr>
          </a:p>
        </p:txBody>
      </p:sp>
      <p:pic>
        <p:nvPicPr>
          <p:cNvPr id="2050" name="Picture 2" descr="地球,人,天空,微笑,快乐_072998c96_宇航员手托地球_创意图片_Getty Images China"/>
          <p:cNvPicPr>
            <a:picLocks noChangeAspect="1" noChangeArrowheads="1"/>
          </p:cNvPicPr>
          <p:nvPr/>
        </p:nvPicPr>
        <p:blipFill>
          <a:blip r:embed="rId2"/>
          <a:srcRect/>
          <a:stretch>
            <a:fillRect/>
          </a:stretch>
        </p:blipFill>
        <p:spPr bwMode="auto">
          <a:xfrm>
            <a:off x="3428992" y="3500442"/>
            <a:ext cx="2724480" cy="181450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ln>
            <a:miter lim="800000"/>
          </a:ln>
        </p:spPr>
        <p:txBody>
          <a:bodyPr/>
          <a:lstStyle/>
          <a:p>
            <a:fld id="{A048C59D-9DEA-4872-8AAF-B565080AE3EA}" type="slidenum">
              <a:rPr lang="zh-CN" altLang="en-US"/>
            </a:fld>
            <a:endParaRPr lang="zh-CN" altLang="en-US"/>
          </a:p>
        </p:txBody>
      </p:sp>
      <p:pic>
        <p:nvPicPr>
          <p:cNvPr id="34819"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34820" name="Picture 4" descr="C:\Documents and Settings\Administrator\桌面\素材\miaoyu1.png"/>
          <p:cNvPicPr>
            <a:picLocks noChangeAspect="1" noChangeArrowheads="1"/>
          </p:cNvPicPr>
          <p:nvPr/>
        </p:nvPicPr>
        <p:blipFill>
          <a:blip r:embed="rId2"/>
          <a:srcRect/>
          <a:stretch>
            <a:fillRect/>
          </a:stretch>
        </p:blipFill>
        <p:spPr bwMode="auto">
          <a:xfrm>
            <a:off x="7092950" y="-4763"/>
            <a:ext cx="2044700" cy="1924051"/>
          </a:xfrm>
          <a:prstGeom prst="rect">
            <a:avLst/>
          </a:prstGeom>
          <a:noFill/>
          <a:ln w="9525">
            <a:noFill/>
            <a:miter lim="800000"/>
            <a:headEnd/>
            <a:tailEnd/>
          </a:ln>
        </p:spPr>
      </p:pic>
      <p:sp>
        <p:nvSpPr>
          <p:cNvPr id="5" name="TextBox 4"/>
          <p:cNvSpPr txBox="1">
            <a:spLocks noChangeArrowheads="1"/>
          </p:cNvSpPr>
          <p:nvPr/>
        </p:nvSpPr>
        <p:spPr bwMode="auto">
          <a:xfrm>
            <a:off x="3609735" y="2155825"/>
            <a:ext cx="1962397" cy="700769"/>
          </a:xfrm>
          <a:prstGeom prst="rect">
            <a:avLst/>
          </a:prstGeom>
          <a:noFill/>
          <a:ln w="9525">
            <a:noFill/>
            <a:miter lim="800000"/>
          </a:ln>
        </p:spPr>
        <p:txBody>
          <a:bodyPr wrap="none">
            <a:spAutoFit/>
          </a:bodyPr>
          <a:lstStyle/>
          <a:p>
            <a:pPr algn="ctr" defTabSz="878205" eaLnBrk="1" hangingPunct="1">
              <a:lnSpc>
                <a:spcPct val="120000"/>
              </a:lnSpc>
            </a:pPr>
            <a:r>
              <a:rPr lang="en-US" altLang="zh-CN" sz="3600" dirty="0" smtClean="0">
                <a:solidFill>
                  <a:srgbClr val="A71F13"/>
                </a:solidFill>
                <a:latin typeface="冬青黑体简体中文 W6"/>
                <a:ea typeface="冬青黑体简体中文 W6"/>
                <a:cs typeface="冬青黑体简体中文 W6"/>
              </a:rPr>
              <a:t>The End</a:t>
            </a:r>
            <a:endParaRPr lang="zh-CN" altLang="en-US" sz="3600" dirty="0">
              <a:solidFill>
                <a:srgbClr val="A71F13"/>
              </a:solidFill>
              <a:latin typeface="冬青黑体简体中文 W6"/>
              <a:ea typeface="冬青黑体简体中文 W6"/>
              <a:cs typeface="冬青黑体简体中文 W6"/>
            </a:endParaRPr>
          </a:p>
        </p:txBody>
      </p:sp>
      <p:grpSp>
        <p:nvGrpSpPr>
          <p:cNvPr id="6" name="组合 5"/>
          <p:cNvGrpSpPr/>
          <p:nvPr/>
        </p:nvGrpSpPr>
        <p:grpSpPr bwMode="auto">
          <a:xfrm>
            <a:off x="1092200" y="2825750"/>
            <a:ext cx="6719888" cy="392113"/>
            <a:chOff x="1091704" y="2825562"/>
            <a:chExt cx="6720656" cy="391978"/>
          </a:xfrm>
        </p:grpSpPr>
        <p:cxnSp>
          <p:nvCxnSpPr>
            <p:cNvPr id="7" name="直接连接符 6"/>
            <p:cNvCxnSpPr/>
            <p:nvPr/>
          </p:nvCxnSpPr>
          <p:spPr>
            <a:xfrm>
              <a:off x="1091704" y="3022344"/>
              <a:ext cx="326427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4824" name="Picture 6" descr="G:\360data\重要数据\桌面\1031654654-3.png"/>
            <p:cNvPicPr>
              <a:picLocks noChangeAspect="1" noChangeArrowheads="1"/>
            </p:cNvPicPr>
            <p:nvPr/>
          </p:nvPicPr>
          <p:blipFill>
            <a:blip r:embed="rId3"/>
            <a:srcRect/>
            <a:stretch>
              <a:fillRect/>
            </a:stretch>
          </p:blipFill>
          <p:spPr bwMode="auto">
            <a:xfrm>
              <a:off x="4391024" y="2825562"/>
              <a:ext cx="361951" cy="391978"/>
            </a:xfrm>
            <a:prstGeom prst="rect">
              <a:avLst/>
            </a:prstGeom>
            <a:noFill/>
            <a:ln w="9525">
              <a:noFill/>
              <a:miter lim="800000"/>
              <a:headEnd/>
              <a:tailEnd/>
            </a:ln>
          </p:spPr>
        </p:pic>
        <p:cxnSp>
          <p:nvCxnSpPr>
            <p:cNvPr id="9" name="直接连接符 8"/>
            <p:cNvCxnSpPr/>
            <p:nvPr/>
          </p:nvCxnSpPr>
          <p:spPr>
            <a:xfrm>
              <a:off x="4787826" y="3022344"/>
              <a:ext cx="3024534"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800"/>
                                        <p:tgtEl>
                                          <p:spTgt spid="5"/>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4487418" y="-701254"/>
            <a:ext cx="1285883" cy="7974752"/>
            <a:chOff x="2202835" y="547121"/>
            <a:chExt cx="1286192" cy="5363921"/>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1776344" y="4484184"/>
              <a:ext cx="1904317" cy="949399"/>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Chinese Science and </a:t>
              </a:r>
              <a:endParaRPr lang="en-US" altLang="zh-CN" sz="2400" b="1" dirty="0" smtClean="0">
                <a:solidFill>
                  <a:srgbClr val="772C03"/>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Technology</a:t>
              </a:r>
              <a:endParaRPr lang="en-US" altLang="zh-CN" sz="2400" b="1" dirty="0" smtClean="0">
                <a:solidFill>
                  <a:srgbClr val="772C03"/>
                </a:solidFill>
                <a:latin typeface="+mj-lt"/>
                <a:ea typeface="冬青黑体简体中文 W6"/>
                <a:cs typeface="冬青黑体简体中文 W6"/>
              </a:endParaRPr>
            </a:p>
          </p:txBody>
        </p:sp>
      </p:grpSp>
      <p:grpSp>
        <p:nvGrpSpPr>
          <p:cNvPr id="5"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68612" name="Picture 4" descr="概念,罗盘,旋转,历史,测量_4b8da986e_司南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071670" y="1285864"/>
            <a:ext cx="4143404" cy="1243000"/>
          </a:xfrm>
          <a:prstGeom prst="rect">
            <a:avLst/>
          </a:prstGeom>
          <a:noFill/>
        </p:spPr>
      </p:pic>
      <p:pic>
        <p:nvPicPr>
          <p:cNvPr id="68614" name="Picture 6" descr="无人,中国文化,旅行,建筑,白昼_6faeb0118_深圳发电厂日景_创意图片_Getty Images China"/>
          <p:cNvPicPr>
            <a:picLocks noChangeAspect="1" noChangeArrowheads="1"/>
          </p:cNvPicPr>
          <p:nvPr/>
        </p:nvPicPr>
        <p:blipFill>
          <a:blip r:embed="rId3"/>
          <a:srcRect/>
          <a:stretch>
            <a:fillRect/>
          </a:stretch>
        </p:blipFill>
        <p:spPr bwMode="auto">
          <a:xfrm>
            <a:off x="2143108" y="2643186"/>
            <a:ext cx="4071966" cy="1314438"/>
          </a:xfrm>
          <a:prstGeom prst="rect">
            <a:avLst/>
          </a:prstGeom>
          <a:noFill/>
        </p:spPr>
      </p:pic>
      <p:pic>
        <p:nvPicPr>
          <p:cNvPr id="68616" name="Picture 8" descr="无人,旅行,建筑,白昼,天空_0a4f06258_上海高铁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2143108" y="4000508"/>
            <a:ext cx="4071966" cy="1314438"/>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8612"/>
                                        </p:tgtEl>
                                        <p:attrNameLst>
                                          <p:attrName>style.visibility</p:attrName>
                                        </p:attrNameLst>
                                      </p:cBhvr>
                                      <p:to>
                                        <p:strVal val="visible"/>
                                      </p:to>
                                    </p:set>
                                    <p:anim calcmode="lin" valueType="num">
                                      <p:cBhvr additive="base">
                                        <p:cTn id="11" dur="500" fill="hold"/>
                                        <p:tgtEl>
                                          <p:spTgt spid="68612"/>
                                        </p:tgtEl>
                                        <p:attrNameLst>
                                          <p:attrName>ppt_x</p:attrName>
                                        </p:attrNameLst>
                                      </p:cBhvr>
                                      <p:tavLst>
                                        <p:tav tm="0">
                                          <p:val>
                                            <p:strVal val="0-#ppt_w/2"/>
                                          </p:val>
                                        </p:tav>
                                        <p:tav tm="100000">
                                          <p:val>
                                            <p:strVal val="#ppt_x"/>
                                          </p:val>
                                        </p:tav>
                                      </p:tavLst>
                                    </p:anim>
                                    <p:anim calcmode="lin" valueType="num">
                                      <p:cBhvr additive="base">
                                        <p:cTn id="12" dur="500" fill="hold"/>
                                        <p:tgtEl>
                                          <p:spTgt spid="686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8614"/>
                                        </p:tgtEl>
                                        <p:attrNameLst>
                                          <p:attrName>style.visibility</p:attrName>
                                        </p:attrNameLst>
                                      </p:cBhvr>
                                      <p:to>
                                        <p:strVal val="visible"/>
                                      </p:to>
                                    </p:set>
                                    <p:anim calcmode="lin" valueType="num">
                                      <p:cBhvr additive="base">
                                        <p:cTn id="19" dur="500" fill="hold"/>
                                        <p:tgtEl>
                                          <p:spTgt spid="68614"/>
                                        </p:tgtEl>
                                        <p:attrNameLst>
                                          <p:attrName>ppt_x</p:attrName>
                                        </p:attrNameLst>
                                      </p:cBhvr>
                                      <p:tavLst>
                                        <p:tav tm="0">
                                          <p:val>
                                            <p:strVal val="1+#ppt_w/2"/>
                                          </p:val>
                                        </p:tav>
                                        <p:tav tm="100000">
                                          <p:val>
                                            <p:strVal val="#ppt_x"/>
                                          </p:val>
                                        </p:tav>
                                      </p:tavLst>
                                    </p:anim>
                                    <p:anim calcmode="lin" valueType="num">
                                      <p:cBhvr additive="base">
                                        <p:cTn id="20" dur="500" fill="hold"/>
                                        <p:tgtEl>
                                          <p:spTgt spid="6861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8616"/>
                                        </p:tgtEl>
                                        <p:attrNameLst>
                                          <p:attrName>style.visibility</p:attrName>
                                        </p:attrNameLst>
                                      </p:cBhvr>
                                      <p:to>
                                        <p:strVal val="visible"/>
                                      </p:to>
                                    </p:set>
                                    <p:anim calcmode="lin" valueType="num">
                                      <p:cBhvr additive="base">
                                        <p:cTn id="27" dur="500" fill="hold"/>
                                        <p:tgtEl>
                                          <p:spTgt spid="68616"/>
                                        </p:tgtEl>
                                        <p:attrNameLst>
                                          <p:attrName>ppt_x</p:attrName>
                                        </p:attrNameLst>
                                      </p:cBhvr>
                                      <p:tavLst>
                                        <p:tav tm="0">
                                          <p:val>
                                            <p:strVal val="0-#ppt_w/2"/>
                                          </p:val>
                                        </p:tav>
                                        <p:tav tm="100000">
                                          <p:val>
                                            <p:strVal val="#ppt_x"/>
                                          </p:val>
                                        </p:tav>
                                      </p:tavLst>
                                    </p:anim>
                                    <p:anim calcmode="lin" valueType="num">
                                      <p:cBhvr additive="base">
                                        <p:cTn id="28" dur="500" fill="hold"/>
                                        <p:tgtEl>
                                          <p:spTgt spid="68616"/>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4"/>
                                        </p:tgtEl>
                                      </p:cBhvr>
                                    </p:animEffect>
                                    <p:animScale>
                                      <p:cBhvr>
                                        <p:cTn id="32" dur="250" autoRev="1" fill="hold"/>
                                        <p:tgtEl>
                                          <p:spTgt spid="4"/>
                                        </p:tgtEl>
                                      </p:cBhvr>
                                      <p:by x="105000" y="105000"/>
                                    </p:animScale>
                                  </p:childTnLst>
                                </p:cTn>
                              </p:par>
                            </p:childTnLst>
                          </p:cTn>
                        </p:par>
                        <p:par>
                          <p:cTn id="33" fill="hold">
                            <p:stCondLst>
                              <p:cond delay="1000"/>
                            </p:stCondLst>
                            <p:childTnLst>
                              <p:par>
                                <p:cTn id="34" presetID="26" presetClass="emph" presetSubtype="0" fill="hold" nodeType="afterEffect">
                                  <p:stCondLst>
                                    <p:cond delay="0"/>
                                  </p:stCondLst>
                                  <p:childTnLst>
                                    <p:animEffect transition="out" filter="fade">
                                      <p:cBhvr>
                                        <p:cTn id="35" dur="500" tmFilter="0, 0; .2, .5; .8, .5; 1, 0"/>
                                        <p:tgtEl>
                                          <p:spTgt spid="68614"/>
                                        </p:tgtEl>
                                      </p:cBhvr>
                                    </p:animEffect>
                                    <p:animScale>
                                      <p:cBhvr>
                                        <p:cTn id="36" dur="250" autoRev="1" fill="hold"/>
                                        <p:tgtEl>
                                          <p:spTgt spid="686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1" name="组合 20"/>
          <p:cNvGrpSpPr/>
          <p:nvPr/>
        </p:nvGrpSpPr>
        <p:grpSpPr>
          <a:xfrm>
            <a:off x="1714480" y="1500178"/>
            <a:ext cx="2643206" cy="3163829"/>
            <a:chOff x="1428728" y="1714492"/>
            <a:chExt cx="2167157" cy="2949515"/>
          </a:xfrm>
        </p:grpSpPr>
        <p:pic>
          <p:nvPicPr>
            <p:cNvPr id="36" name="Picture 6" descr="F:\中国文化概况\图\1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182" y="1714492"/>
              <a:ext cx="2071702" cy="184146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4"/>
            <p:cNvGrpSpPr/>
            <p:nvPr/>
          </p:nvGrpSpPr>
          <p:grpSpPr bwMode="auto">
            <a:xfrm>
              <a:off x="1428728" y="2714624"/>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A71F13"/>
                    </a:solidFill>
                    <a:latin typeface="+mj-lt"/>
                    <a:ea typeface="冬青黑体简体中文 W6"/>
                    <a:cs typeface="冬青黑体简体中文 W6"/>
                  </a:rPr>
                  <a:t>Ancient Science and Technology</a:t>
                </a:r>
                <a:endParaRPr lang="zh-CN" altLang="en-US" sz="2000" b="1" dirty="0">
                  <a:solidFill>
                    <a:srgbClr val="A71F13"/>
                  </a:solidFill>
                  <a:latin typeface="+mj-lt"/>
                  <a:ea typeface="冬青黑体简体中文 W6"/>
                  <a:cs typeface="冬青黑体简体中文 W6"/>
                </a:endParaRPr>
              </a:p>
            </p:txBody>
          </p:sp>
        </p:grpSp>
      </p:grpSp>
      <p:sp>
        <p:nvSpPr>
          <p:cNvPr id="18440" name="TextBox 24"/>
          <p:cNvSpPr txBox="1">
            <a:spLocks noChangeArrowheads="1"/>
          </p:cNvSpPr>
          <p:nvPr/>
        </p:nvSpPr>
        <p:spPr bwMode="auto">
          <a:xfrm>
            <a:off x="-32" y="341470"/>
            <a:ext cx="6386685" cy="683264"/>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Science and Technology</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4"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4786314" y="1500178"/>
            <a:ext cx="2571767" cy="3527711"/>
            <a:chOff x="5072067" y="1714492"/>
            <a:chExt cx="2071702" cy="3313397"/>
          </a:xfrm>
        </p:grpSpPr>
        <p:pic>
          <p:nvPicPr>
            <p:cNvPr id="37" name="Picture 9" descr="F:\中国文化概况\图\875669a14c85579246106460.jp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3504" y="1714492"/>
              <a:ext cx="2000264" cy="186087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4"/>
            <p:cNvGrpSpPr/>
            <p:nvPr/>
          </p:nvGrpSpPr>
          <p:grpSpPr bwMode="auto">
            <a:xfrm>
              <a:off x="5072067" y="2714624"/>
              <a:ext cx="2071702" cy="2313265"/>
              <a:chOff x="1167716" y="2546278"/>
              <a:chExt cx="1745811" cy="3415064"/>
            </a:xfrm>
          </p:grpSpPr>
          <p:sp>
            <p:nvSpPr>
              <p:cNvPr id="20" name="矩形 19"/>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TextBox 2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3" name="TextBox 8"/>
              <p:cNvSpPr txBox="1">
                <a:spLocks noChangeArrowheads="1"/>
              </p:cNvSpPr>
              <p:nvPr/>
            </p:nvSpPr>
            <p:spPr bwMode="auto">
              <a:xfrm>
                <a:off x="1167716" y="4225652"/>
                <a:ext cx="1745811"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Modern Scientific and Technological Achievements</a:t>
                </a:r>
                <a:endParaRPr lang="zh-CN" altLang="en-US" sz="2000" b="1" dirty="0">
                  <a:solidFill>
                    <a:srgbClr val="7F7F7F"/>
                  </a:solidFill>
                  <a:latin typeface="+mj-lt"/>
                  <a:ea typeface="冬青黑体简体中文 W6"/>
                  <a:cs typeface="冬青黑体简体中文 W6"/>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Bottom)">
                                      <p:cBhvr>
                                        <p:cTn id="7" dur="500"/>
                                        <p:tgtEl>
                                          <p:spTgt spid="21"/>
                                        </p:tgtEl>
                                      </p:cBhvr>
                                    </p:animEffect>
                                  </p:childTnLst>
                                </p:cTn>
                              </p:par>
                              <p:par>
                                <p:cTn id="8" presetID="1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slide(fromTop)">
                                      <p:cBhvr>
                                        <p:cTn id="10" dur="500"/>
                                        <p:tgtEl>
                                          <p:spTgt spid="24"/>
                                        </p:tgtEl>
                                      </p:cBhvr>
                                    </p:animEffect>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21"/>
                                        </p:tgtEl>
                                      </p:cBhvr>
                                    </p:animEffect>
                                    <p:animScale>
                                      <p:cBhvr>
                                        <p:cTn id="14"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65008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Ancient Science and Technology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3505200"/>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428728" y="2071682"/>
            <a:ext cx="6786610" cy="1877437"/>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a:t>
            </a:r>
            <a:r>
              <a:rPr lang="en-US" altLang="zh-CN" sz="3200" b="1" dirty="0" smtClean="0">
                <a:solidFill>
                  <a:schemeClr val="accent6">
                    <a:lumMod val="50000"/>
                  </a:schemeClr>
                </a:solidFill>
                <a:latin typeface="+mn-lt"/>
              </a:rPr>
              <a:t>Four Great Inventions</a:t>
            </a:r>
            <a:endParaRPr lang="en-US" altLang="zh-CN" sz="32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Traditional Chinese Medicine</a:t>
            </a:r>
            <a:endParaRPr lang="en-US" altLang="zh-CN" sz="32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3200" dirty="0" smtClean="0">
                <a:solidFill>
                  <a:schemeClr val="accent6">
                    <a:lumMod val="50000"/>
                  </a:schemeClr>
                </a:solidFill>
                <a:latin typeface="+mn-lt"/>
              </a:rPr>
              <a:t>  Other Impressive Ancient Inventions</a:t>
            </a:r>
            <a:endParaRPr lang="en-US" altLang="zh-CN" sz="3200" dirty="0" smtClean="0">
              <a:solidFill>
                <a:schemeClr val="accent6">
                  <a:lumMod val="50000"/>
                </a:schemeClr>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3">
                                            <p:txEl>
                                              <p:pRg st="0" end="0"/>
                                            </p:txEl>
                                          </p:spTgt>
                                        </p:tgtEl>
                                      </p:cBhvr>
                                    </p:animEffect>
                                    <p:animScale>
                                      <p:cBhvr>
                                        <p:cTn id="7" dur="250" autoRev="1" fill="hold"/>
                                        <p:tgtEl>
                                          <p:spTgt spid="13">
                                            <p:txEl>
                                              <p:pRg st="0" end="0"/>
                                            </p:txEl>
                                          </p:spTgt>
                                        </p:tgtEl>
                                      </p:cBhvr>
                                      <p:by x="105000" y="105000"/>
                                    </p:animScale>
                                  </p:childTnLst>
                                </p:cTn>
                              </p:par>
                            </p:childTnLst>
                          </p:cTn>
                        </p:par>
                        <p:par>
                          <p:cTn id="8" fill="hold">
                            <p:stCondLst>
                              <p:cond delay="500"/>
                            </p:stCondLst>
                            <p:childTnLst>
                              <p:par>
                                <p:cTn id="9" presetID="3" presetClass="emph" presetSubtype="2" fill="hold" nodeType="afterEffect">
                                  <p:stCondLst>
                                    <p:cond delay="0"/>
                                  </p:stCondLst>
                                  <p:childTnLst>
                                    <p:animClr clrSpc="rgb">
                                      <p:cBhvr override="childStyle">
                                        <p:cTn id="10" dur="2000" fill="hold"/>
                                        <p:tgtEl>
                                          <p:spTgt spid="1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2" name="组合 11"/>
          <p:cNvGrpSpPr/>
          <p:nvPr/>
        </p:nvGrpSpPr>
        <p:grpSpPr>
          <a:xfrm>
            <a:off x="0" y="142856"/>
            <a:ext cx="9144000" cy="857256"/>
            <a:chOff x="0" y="142856"/>
            <a:chExt cx="9144000" cy="857256"/>
          </a:xfrm>
        </p:grpSpPr>
        <p:grpSp>
          <p:nvGrpSpPr>
            <p:cNvPr id="20483"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Four Great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2" name="矩形 21"/>
          <p:cNvSpPr/>
          <p:nvPr/>
        </p:nvSpPr>
        <p:spPr>
          <a:xfrm>
            <a:off x="1000100" y="1181389"/>
            <a:ext cx="7572428" cy="461665"/>
          </a:xfrm>
          <a:prstGeom prst="rect">
            <a:avLst/>
          </a:prstGeom>
        </p:spPr>
        <p:txBody>
          <a:bodyPr wrap="square">
            <a:spAutoFit/>
          </a:bodyPr>
          <a:lstStyle/>
          <a:p>
            <a:pPr algn="ctr"/>
            <a:r>
              <a:rPr lang="en-US" altLang="zh-CN" sz="2400" b="1" dirty="0" smtClean="0">
                <a:solidFill>
                  <a:schemeClr val="accent6">
                    <a:lumMod val="75000"/>
                  </a:schemeClr>
                </a:solidFill>
              </a:rPr>
              <a:t>Do you know what are the four great inventions of China ?</a:t>
            </a:r>
            <a:endParaRPr lang="zh-CN" altLang="en-US" sz="2400" b="1" dirty="0">
              <a:solidFill>
                <a:schemeClr val="accent6">
                  <a:lumMod val="75000"/>
                </a:schemeClr>
              </a:solidFill>
            </a:endParaRPr>
          </a:p>
        </p:txBody>
      </p:sp>
      <p:pic>
        <p:nvPicPr>
          <p:cNvPr id="61442" name="Picture 2" descr="概念,瓷器,罗盘,旋转,历史_c0741d7dd_司南_创意图片_Getty Images China"/>
          <p:cNvPicPr>
            <a:picLocks noChangeAspect="1" noChangeArrowheads="1"/>
          </p:cNvPicPr>
          <p:nvPr/>
        </p:nvPicPr>
        <p:blipFill>
          <a:blip r:embed="rId2"/>
          <a:srcRect/>
          <a:stretch>
            <a:fillRect/>
          </a:stretch>
        </p:blipFill>
        <p:spPr bwMode="auto">
          <a:xfrm>
            <a:off x="214282" y="1967207"/>
            <a:ext cx="2312620" cy="1857368"/>
          </a:xfrm>
          <a:prstGeom prst="rect">
            <a:avLst/>
          </a:prstGeom>
          <a:noFill/>
        </p:spPr>
      </p:pic>
      <p:pic>
        <p:nvPicPr>
          <p:cNvPr id="61444" name="Picture 4" descr="概念,雕刻品,模型,历史,排列_42b20546c_活字印刷_创意图片_Getty Images China"/>
          <p:cNvPicPr>
            <a:picLocks noChangeAspect="1" noChangeArrowheads="1"/>
          </p:cNvPicPr>
          <p:nvPr/>
        </p:nvPicPr>
        <p:blipFill>
          <a:blip r:embed="rId3"/>
          <a:srcRect/>
          <a:stretch>
            <a:fillRect/>
          </a:stretch>
        </p:blipFill>
        <p:spPr bwMode="auto">
          <a:xfrm>
            <a:off x="2714612" y="1967207"/>
            <a:ext cx="2138009" cy="1857388"/>
          </a:xfrm>
          <a:prstGeom prst="rect">
            <a:avLst/>
          </a:prstGeom>
          <a:noFill/>
        </p:spPr>
      </p:pic>
      <p:sp>
        <p:nvSpPr>
          <p:cNvPr id="14" name="TextBox 13"/>
          <p:cNvSpPr txBox="1"/>
          <p:nvPr/>
        </p:nvSpPr>
        <p:spPr bwMode="auto">
          <a:xfrm>
            <a:off x="642910" y="3896033"/>
            <a:ext cx="1785950"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compass</a:t>
            </a:r>
            <a:endParaRPr lang="zh-CN" altLang="en-US" sz="2000" dirty="0">
              <a:latin typeface="+mn-lt"/>
              <a:ea typeface="微软雅黑" panose="020B0503020204020204" pitchFamily="34" charset="-122"/>
              <a:cs typeface="Arial" panose="020B0604020202020204" pitchFamily="34" charset="0"/>
            </a:endParaRPr>
          </a:p>
        </p:txBody>
      </p:sp>
      <p:sp>
        <p:nvSpPr>
          <p:cNvPr id="15" name="TextBox 14"/>
          <p:cNvSpPr txBox="1"/>
          <p:nvPr/>
        </p:nvSpPr>
        <p:spPr bwMode="auto">
          <a:xfrm>
            <a:off x="3143240" y="3896033"/>
            <a:ext cx="1785950"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printing</a:t>
            </a:r>
            <a:endParaRPr lang="zh-CN" altLang="en-US" sz="2000" dirty="0">
              <a:latin typeface="+mn-lt"/>
              <a:ea typeface="微软雅黑" panose="020B0503020204020204" pitchFamily="34" charset="-122"/>
              <a:cs typeface="Arial" panose="020B0604020202020204" pitchFamily="34" charset="0"/>
            </a:endParaRPr>
          </a:p>
        </p:txBody>
      </p:sp>
      <p:pic>
        <p:nvPicPr>
          <p:cNvPr id="60418" name="Picture 2" descr="中锋,人造物,历史,武器,户外_150365650_Canon at Clube Militar de Macau, Central Macau._创意图片_Getty Images China"/>
          <p:cNvPicPr>
            <a:picLocks noChangeAspect="1" noChangeArrowheads="1"/>
          </p:cNvPicPr>
          <p:nvPr/>
        </p:nvPicPr>
        <p:blipFill>
          <a:blip r:embed="rId4"/>
          <a:srcRect/>
          <a:stretch>
            <a:fillRect/>
          </a:stretch>
        </p:blipFill>
        <p:spPr bwMode="auto">
          <a:xfrm>
            <a:off x="5000628" y="1967207"/>
            <a:ext cx="1928826" cy="1857388"/>
          </a:xfrm>
          <a:prstGeom prst="rect">
            <a:avLst/>
          </a:prstGeom>
          <a:noFill/>
        </p:spPr>
      </p:pic>
      <p:sp>
        <p:nvSpPr>
          <p:cNvPr id="16" name="TextBox 15"/>
          <p:cNvSpPr txBox="1"/>
          <p:nvPr/>
        </p:nvSpPr>
        <p:spPr bwMode="auto">
          <a:xfrm>
            <a:off x="5214942" y="3896033"/>
            <a:ext cx="1571636" cy="435056"/>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gunpowder</a:t>
            </a:r>
            <a:endParaRPr lang="zh-CN" altLang="en-US" sz="2000" dirty="0">
              <a:latin typeface="+mn-lt"/>
              <a:ea typeface="微软雅黑" panose="020B0503020204020204" pitchFamily="34" charset="-122"/>
              <a:cs typeface="Arial" panose="020B0604020202020204" pitchFamily="34" charset="0"/>
            </a:endParaRPr>
          </a:p>
        </p:txBody>
      </p:sp>
      <p:pic>
        <p:nvPicPr>
          <p:cNvPr id="60420" name="Picture 4" descr="http://www.hinews.cn/pic/0/10/14/93/10149312_460796.jpg"/>
          <p:cNvPicPr>
            <a:picLocks noChangeAspect="1" noChangeArrowheads="1"/>
          </p:cNvPicPr>
          <p:nvPr/>
        </p:nvPicPr>
        <p:blipFill>
          <a:blip r:embed="rId5"/>
          <a:srcRect/>
          <a:stretch>
            <a:fillRect/>
          </a:stretch>
        </p:blipFill>
        <p:spPr bwMode="auto">
          <a:xfrm>
            <a:off x="7072330" y="1967207"/>
            <a:ext cx="1913745" cy="1857388"/>
          </a:xfrm>
          <a:prstGeom prst="rect">
            <a:avLst/>
          </a:prstGeom>
          <a:noFill/>
        </p:spPr>
      </p:pic>
      <p:sp>
        <p:nvSpPr>
          <p:cNvPr id="18" name="TextBox 17"/>
          <p:cNvSpPr txBox="1"/>
          <p:nvPr/>
        </p:nvSpPr>
        <p:spPr bwMode="auto">
          <a:xfrm>
            <a:off x="7143768" y="3896033"/>
            <a:ext cx="1857388" cy="46166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paper-making</a:t>
            </a:r>
            <a:endParaRPr lang="zh-CN" altLang="en-US" sz="2000" dirty="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additive="base">
                                        <p:cTn id="7" dur="500" fill="hold"/>
                                        <p:tgtEl>
                                          <p:spTgt spid="61442"/>
                                        </p:tgtEl>
                                        <p:attrNameLst>
                                          <p:attrName>ppt_x</p:attrName>
                                        </p:attrNameLst>
                                      </p:cBhvr>
                                      <p:tavLst>
                                        <p:tav tm="0">
                                          <p:val>
                                            <p:strVal val="#ppt_x"/>
                                          </p:val>
                                        </p:tav>
                                        <p:tav tm="100000">
                                          <p:val>
                                            <p:strVal val="#ppt_x"/>
                                          </p:val>
                                        </p:tav>
                                      </p:tavLst>
                                    </p:anim>
                                    <p:anim calcmode="lin" valueType="num">
                                      <p:cBhvr additive="base">
                                        <p:cTn id="8" dur="500" fill="hold"/>
                                        <p:tgtEl>
                                          <p:spTgt spid="6144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1444"/>
                                        </p:tgtEl>
                                        <p:attrNameLst>
                                          <p:attrName>style.visibility</p:attrName>
                                        </p:attrNameLst>
                                      </p:cBhvr>
                                      <p:to>
                                        <p:strVal val="visible"/>
                                      </p:to>
                                    </p:set>
                                    <p:anim calcmode="lin" valueType="num">
                                      <p:cBhvr additive="base">
                                        <p:cTn id="11" dur="500" fill="hold"/>
                                        <p:tgtEl>
                                          <p:spTgt spid="61444"/>
                                        </p:tgtEl>
                                        <p:attrNameLst>
                                          <p:attrName>ppt_x</p:attrName>
                                        </p:attrNameLst>
                                      </p:cBhvr>
                                      <p:tavLst>
                                        <p:tav tm="0">
                                          <p:val>
                                            <p:strVal val="#ppt_x"/>
                                          </p:val>
                                        </p:tav>
                                        <p:tav tm="100000">
                                          <p:val>
                                            <p:strVal val="#ppt_x"/>
                                          </p:val>
                                        </p:tav>
                                      </p:tavLst>
                                    </p:anim>
                                    <p:anim calcmode="lin" valueType="num">
                                      <p:cBhvr additive="base">
                                        <p:cTn id="12" dur="500" fill="hold"/>
                                        <p:tgtEl>
                                          <p:spTgt spid="61444"/>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0418"/>
                                        </p:tgtEl>
                                        <p:attrNameLst>
                                          <p:attrName>style.visibility</p:attrName>
                                        </p:attrNameLst>
                                      </p:cBhvr>
                                      <p:to>
                                        <p:strVal val="visible"/>
                                      </p:to>
                                    </p:set>
                                    <p:anim calcmode="lin" valueType="num">
                                      <p:cBhvr additive="base">
                                        <p:cTn id="15" dur="500" fill="hold"/>
                                        <p:tgtEl>
                                          <p:spTgt spid="60418"/>
                                        </p:tgtEl>
                                        <p:attrNameLst>
                                          <p:attrName>ppt_x</p:attrName>
                                        </p:attrNameLst>
                                      </p:cBhvr>
                                      <p:tavLst>
                                        <p:tav tm="0">
                                          <p:val>
                                            <p:strVal val="#ppt_x"/>
                                          </p:val>
                                        </p:tav>
                                        <p:tav tm="100000">
                                          <p:val>
                                            <p:strVal val="#ppt_x"/>
                                          </p:val>
                                        </p:tav>
                                      </p:tavLst>
                                    </p:anim>
                                    <p:anim calcmode="lin" valueType="num">
                                      <p:cBhvr additive="base">
                                        <p:cTn id="16" dur="500" fill="hold"/>
                                        <p:tgtEl>
                                          <p:spTgt spid="60418"/>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0420"/>
                                        </p:tgtEl>
                                        <p:attrNameLst>
                                          <p:attrName>style.visibility</p:attrName>
                                        </p:attrNameLst>
                                      </p:cBhvr>
                                      <p:to>
                                        <p:strVal val="visible"/>
                                      </p:to>
                                    </p:set>
                                    <p:anim calcmode="lin" valueType="num">
                                      <p:cBhvr additive="base">
                                        <p:cTn id="19" dur="500" fill="hold"/>
                                        <p:tgtEl>
                                          <p:spTgt spid="60420"/>
                                        </p:tgtEl>
                                        <p:attrNameLst>
                                          <p:attrName>ppt_x</p:attrName>
                                        </p:attrNameLst>
                                      </p:cBhvr>
                                      <p:tavLst>
                                        <p:tav tm="0">
                                          <p:val>
                                            <p:strVal val="#ppt_x"/>
                                          </p:val>
                                        </p:tav>
                                        <p:tav tm="100000">
                                          <p:val>
                                            <p:strVal val="#ppt_x"/>
                                          </p:val>
                                        </p:tav>
                                      </p:tavLst>
                                    </p:anim>
                                    <p:anim calcmode="lin" valueType="num">
                                      <p:cBhvr additive="base">
                                        <p:cTn id="20" dur="500" fill="hold"/>
                                        <p:tgtEl>
                                          <p:spTgt spid="604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lide(fromBottom)">
                                      <p:cBhvr>
                                        <p:cTn id="25" dur="500"/>
                                        <p:tgtEl>
                                          <p:spTgt spid="14"/>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lide(fromBottom)">
                                      <p:cBhvr>
                                        <p:cTn id="28" dur="500"/>
                                        <p:tgtEl>
                                          <p:spTgt spid="15"/>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Bottom)">
                                      <p:cBhvr>
                                        <p:cTn id="31" dur="500"/>
                                        <p:tgtEl>
                                          <p:spTgt spid="16"/>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slide(fromBottom)">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Four Great Inventions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4000496" y="1000112"/>
            <a:ext cx="1327608" cy="461665"/>
          </a:xfrm>
          <a:prstGeom prst="rect">
            <a:avLst/>
          </a:prstGeom>
        </p:spPr>
        <p:txBody>
          <a:bodyPr wrap="none">
            <a:spAutoFit/>
          </a:bodyPr>
          <a:lstStyle/>
          <a:p>
            <a:r>
              <a:rPr lang="en-US" altLang="zh-CN" sz="2400" b="1" dirty="0" smtClean="0">
                <a:solidFill>
                  <a:schemeClr val="accent6">
                    <a:lumMod val="50000"/>
                  </a:schemeClr>
                </a:solidFill>
              </a:rPr>
              <a:t>Compass</a:t>
            </a:r>
            <a:endParaRPr lang="zh-CN" altLang="en-US" sz="2400" b="1"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pic>
        <p:nvPicPr>
          <p:cNvPr id="59394" name="Picture 2" descr="人造物,交通,设备用品,瓷器,中国文化_f12efb062_中国古代司南_创意图片_Getty Images China"/>
          <p:cNvPicPr>
            <a:picLocks noChangeAspect="1" noChangeArrowheads="1"/>
          </p:cNvPicPr>
          <p:nvPr/>
        </p:nvPicPr>
        <p:blipFill>
          <a:blip r:embed="rId2"/>
          <a:srcRect/>
          <a:stretch>
            <a:fillRect/>
          </a:stretch>
        </p:blipFill>
        <p:spPr bwMode="auto">
          <a:xfrm>
            <a:off x="5674624" y="1638688"/>
            <a:ext cx="2969342" cy="2504696"/>
          </a:xfrm>
          <a:prstGeom prst="rect">
            <a:avLst/>
          </a:prstGeom>
          <a:noFill/>
        </p:spPr>
      </p:pic>
      <p:sp>
        <p:nvSpPr>
          <p:cNvPr id="13" name="矩形 12"/>
          <p:cNvSpPr/>
          <p:nvPr/>
        </p:nvSpPr>
        <p:spPr>
          <a:xfrm>
            <a:off x="571472" y="1714492"/>
            <a:ext cx="5214974" cy="3046988"/>
          </a:xfrm>
          <a:prstGeom prst="rect">
            <a:avLst/>
          </a:prstGeom>
        </p:spPr>
        <p:txBody>
          <a:bodyPr wrap="square">
            <a:spAutoFit/>
          </a:bodyPr>
          <a:lstStyle/>
          <a:p>
            <a:pPr>
              <a:buFont typeface="Arial" panose="020B0604020202020204" pitchFamily="34" charset="0"/>
              <a:buChar char="•"/>
            </a:pPr>
            <a:r>
              <a:rPr lang="en-US" altLang="zh-CN" sz="2400" dirty="0" smtClean="0"/>
              <a:t> shows geographic directions </a:t>
            </a:r>
            <a:endParaRPr lang="en-US" altLang="zh-CN" sz="2400" dirty="0" smtClean="0"/>
          </a:p>
          <a:p>
            <a:pPr>
              <a:buFont typeface="Arial" panose="020B0604020202020204" pitchFamily="34" charset="0"/>
              <a:buChar char="•"/>
            </a:pPr>
            <a:r>
              <a:rPr lang="en-US" altLang="zh-CN" sz="2400" dirty="0" smtClean="0"/>
              <a:t> use the earth’s magnetic field </a:t>
            </a:r>
            <a:endParaRPr lang="en-US" altLang="zh-CN" sz="2400" dirty="0" smtClean="0"/>
          </a:p>
          <a:p>
            <a:pPr>
              <a:buFont typeface="Arial" panose="020B0604020202020204" pitchFamily="34" charset="0"/>
              <a:buChar char="•"/>
            </a:pPr>
            <a:r>
              <a:rPr lang="en-US" altLang="zh-CN" sz="2400" dirty="0" smtClean="0"/>
              <a:t> enables international trade and  </a:t>
            </a:r>
            <a:endParaRPr lang="en-US" altLang="zh-CN" sz="2400" dirty="0" smtClean="0"/>
          </a:p>
          <a:p>
            <a:r>
              <a:rPr lang="en-US" altLang="zh-CN" sz="2400" dirty="0" smtClean="0"/>
              <a:t>  exploration </a:t>
            </a:r>
            <a:endParaRPr lang="en-US" altLang="zh-CN" sz="2400" dirty="0" smtClean="0"/>
          </a:p>
          <a:p>
            <a:pPr>
              <a:buFont typeface="Arial" panose="020B0604020202020204" pitchFamily="34" charset="0"/>
              <a:buChar char="•"/>
            </a:pPr>
            <a:r>
              <a:rPr lang="en-US" altLang="zh-CN" sz="2400" dirty="0" smtClean="0"/>
              <a:t> denotes eight main directions </a:t>
            </a:r>
            <a:endParaRPr lang="en-US" altLang="zh-CN" sz="2400" dirty="0" smtClean="0"/>
          </a:p>
          <a:p>
            <a:pPr>
              <a:buFont typeface="Arial" panose="020B0604020202020204" pitchFamily="34" charset="0"/>
              <a:buChar char="•"/>
            </a:pPr>
            <a:r>
              <a:rPr lang="en-US" altLang="zh-CN" sz="2400" dirty="0" smtClean="0"/>
              <a:t> helpful for the explorations of </a:t>
            </a:r>
            <a:r>
              <a:rPr lang="en-US" altLang="zh-CN" sz="2400" dirty="0" err="1" smtClean="0"/>
              <a:t>Zheng</a:t>
            </a:r>
            <a:r>
              <a:rPr lang="en-US" altLang="zh-CN" sz="2400" dirty="0" smtClean="0"/>
              <a:t> </a:t>
            </a:r>
            <a:endParaRPr lang="en-US" altLang="zh-CN" sz="2400" dirty="0" smtClean="0"/>
          </a:p>
          <a:p>
            <a:r>
              <a:rPr lang="en-US" altLang="zh-CN" sz="2400" dirty="0" smtClean="0"/>
              <a:t>   He, Christopher Columbus, etc. </a:t>
            </a:r>
            <a:endParaRPr lang="en-US" altLang="zh-CN" sz="2400" dirty="0" smtClean="0"/>
          </a:p>
          <a:p>
            <a:pPr>
              <a:buFont typeface="Arial" panose="020B0604020202020204" pitchFamily="34" charset="0"/>
              <a:buChar char="•"/>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anim calcmode="lin" valueType="num">
                                      <p:cBhvr>
                                        <p:cTn id="7" dur="1000" fill="hold"/>
                                        <p:tgtEl>
                                          <p:spTgt spid="59394"/>
                                        </p:tgtEl>
                                        <p:attrNameLst>
                                          <p:attrName>ppt_w</p:attrName>
                                        </p:attrNameLst>
                                      </p:cBhvr>
                                      <p:tavLst>
                                        <p:tav tm="0">
                                          <p:val>
                                            <p:strVal val="#ppt_w*0.70"/>
                                          </p:val>
                                        </p:tav>
                                        <p:tav tm="100000">
                                          <p:val>
                                            <p:strVal val="#ppt_w"/>
                                          </p:val>
                                        </p:tav>
                                      </p:tavLst>
                                    </p:anim>
                                    <p:anim calcmode="lin" valueType="num">
                                      <p:cBhvr>
                                        <p:cTn id="8" dur="1000" fill="hold"/>
                                        <p:tgtEl>
                                          <p:spTgt spid="59394"/>
                                        </p:tgtEl>
                                        <p:attrNameLst>
                                          <p:attrName>ppt_h</p:attrName>
                                        </p:attrNameLst>
                                      </p:cBhvr>
                                      <p:tavLst>
                                        <p:tav tm="0">
                                          <p:val>
                                            <p:strVal val="#ppt_h"/>
                                          </p:val>
                                        </p:tav>
                                        <p:tav tm="100000">
                                          <p:val>
                                            <p:strVal val="#ppt_h"/>
                                          </p:val>
                                        </p:tav>
                                      </p:tavLst>
                                    </p:anim>
                                    <p:animEffect transition="in" filter="fade">
                                      <p:cBhvr>
                                        <p:cTn id="9" dur="1000"/>
                                        <p:tgtEl>
                                          <p:spTgt spid="59394"/>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slide(fromBottom)">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 calcmode="lin" valueType="num">
                                      <p:cBhvr additive="base">
                                        <p:cTn id="19"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Effect transition="in" filter="slide(fromBottom)">
                                      <p:cBhvr>
                                        <p:cTn id="25" dur="500"/>
                                        <p:tgtEl>
                                          <p:spTgt spid="1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3">
                                            <p:txEl>
                                              <p:pRg st="3" end="3"/>
                                            </p:txEl>
                                          </p:spTgt>
                                        </p:tgtEl>
                                        <p:attrNameLst>
                                          <p:attrName>style.visibility</p:attrName>
                                        </p:attrNameLst>
                                      </p:cBhvr>
                                      <p:to>
                                        <p:strVal val="visible"/>
                                      </p:to>
                                    </p:set>
                                    <p:animEffect transition="in" filter="slide(fromBottom)">
                                      <p:cBhvr>
                                        <p:cTn id="30" dur="500"/>
                                        <p:tgtEl>
                                          <p:spTgt spid="1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slide(fromBottom)">
                                      <p:cBhvr>
                                        <p:cTn id="35" dur="500"/>
                                        <p:tgtEl>
                                          <p:spTgt spid="1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13">
                                            <p:txEl>
                                              <p:pRg st="5" end="5"/>
                                            </p:txEl>
                                          </p:spTgt>
                                        </p:tgtEl>
                                        <p:attrNameLst>
                                          <p:attrName>style.visibility</p:attrName>
                                        </p:attrNameLst>
                                      </p:cBhvr>
                                      <p:to>
                                        <p:strVal val="visible"/>
                                      </p:to>
                                    </p:set>
                                    <p:animEffect transition="in" filter="slide(fromBottom)">
                                      <p:cBhvr>
                                        <p:cTn id="40" dur="500"/>
                                        <p:tgtEl>
                                          <p:spTgt spid="1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13">
                                            <p:txEl>
                                              <p:pRg st="6" end="6"/>
                                            </p:txEl>
                                          </p:spTgt>
                                        </p:tgtEl>
                                        <p:attrNameLst>
                                          <p:attrName>style.visibility</p:attrName>
                                        </p:attrNameLst>
                                      </p:cBhvr>
                                      <p:to>
                                        <p:strVal val="visible"/>
                                      </p:to>
                                    </p:set>
                                    <p:animEffect transition="in" filter="slide(fromBottom)">
                                      <p:cBhvr>
                                        <p:cTn id="45"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YzMzIwMjIyMjY3MjNjYzhkYWNkOGVjOWYxZjBjY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ln>
      </a:spPr>
      <a:bodyPr>
        <a:spAutoFit/>
      </a:bodyPr>
      <a:lstStyle>
        <a:defPPr defTabSz="878205">
          <a:lnSpc>
            <a:spcPct val="120000"/>
          </a:lnSpc>
          <a:defRPr sz="1600" dirty="0">
            <a:solidFill>
              <a:srgbClr val="772C03"/>
            </a:solidFill>
            <a:latin typeface="Arial" panose="020B0604020202020204" pitchFamily="34" charset="0"/>
            <a:ea typeface="微软雅黑" panose="020B0503020204020204" pitchFamily="34" charset="-122"/>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8957</Words>
  <Application>WPS 演示</Application>
  <PresentationFormat>全屏显示(16:10)</PresentationFormat>
  <Paragraphs>529</Paragraphs>
  <Slides>44</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Arial</vt:lpstr>
      <vt:lpstr>宋体</vt:lpstr>
      <vt:lpstr>Wingdings</vt:lpstr>
      <vt:lpstr>Calibri</vt:lpstr>
      <vt:lpstr>微软雅黑</vt:lpstr>
      <vt:lpstr>华文细黑</vt:lpstr>
      <vt:lpstr>Times New Roman</vt:lpstr>
      <vt:lpstr>冬青黑体简体中文 W6</vt:lpstr>
      <vt:lpstr>黑体</vt:lpstr>
      <vt:lpstr>Aharoni</vt:lpstr>
      <vt:lpstr>经典繁毛楷</vt:lpstr>
      <vt:lpstr>楷体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Jinfeng</dc:creator>
  <cp:lastModifiedBy>张秋爽</cp:lastModifiedBy>
  <cp:revision>1777</cp:revision>
  <dcterms:created xsi:type="dcterms:W3CDTF">2011-08-05T13:10:00Z</dcterms:created>
  <dcterms:modified xsi:type="dcterms:W3CDTF">2024-04-17T04:19:54Z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D65F611A55A2427D9CC1179365190688_12</vt:lpwstr>
  </property>
  <property fmtid="{D5CDD505-2E9C-101B-9397-08002B2CF9AE}" pid="3" name="KSOProductBuildVer">
    <vt:lpwstr>2052-12.1.0.16729</vt:lpwstr>
  </property>
</Properties>
</file>